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iwkcvgCSbvitY0+3IoNHB6/N2z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8989" autoAdjust="0"/>
  </p:normalViewPr>
  <p:slideViewPr>
    <p:cSldViewPr snapToGrid="0">
      <p:cViewPr>
        <p:scale>
          <a:sx n="66" d="100"/>
          <a:sy n="66" d="100"/>
        </p:scale>
        <p:origin x="1301" y="-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388620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588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שלום לכולם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אנחנו מציגות היום פרויקט בתחום </a:t>
            </a:r>
            <a:r>
              <a:rPr lang="en-US" dirty="0"/>
              <a:t>NLP</a:t>
            </a:r>
            <a:r>
              <a:rPr lang="he-IL" dirty="0"/>
              <a:t> 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נושא הפרויקט: </a:t>
            </a:r>
            <a:r>
              <a:rPr lang="en-US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Fake &amp; Real news classification</a:t>
            </a:r>
            <a:endParaRPr lang="he-IL" b="1" dirty="0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he-IL" b="1" dirty="0">
              <a:solidFill>
                <a:schemeClr val="accent6"/>
              </a:solidFill>
              <a:latin typeface="Century Gothic"/>
              <a:sym typeface="Century Gothic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b="1" dirty="0">
                <a:solidFill>
                  <a:schemeClr val="accent6"/>
                </a:solidFill>
                <a:latin typeface="Century Gothic"/>
                <a:sym typeface="Century Gothic"/>
              </a:rPr>
              <a:t>מגישות הפרויקט: ססיליה ואירנה.</a:t>
            </a:r>
            <a:endParaRPr dirty="0"/>
          </a:p>
        </p:txBody>
      </p:sp>
      <p:sp>
        <p:nvSpPr>
          <p:cNvPr id="257" name="Google Shape;257;p1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ססיליה</a:t>
            </a:r>
            <a:endParaRPr/>
          </a:p>
        </p:txBody>
      </p:sp>
      <p:sp>
        <p:nvSpPr>
          <p:cNvPr id="358" name="Google Shape;358;p10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ססיליה</a:t>
            </a:r>
            <a:endParaRPr/>
          </a:p>
        </p:txBody>
      </p:sp>
      <p:sp>
        <p:nvSpPr>
          <p:cNvPr id="369" name="Google Shape;369;p11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אירנה</a:t>
            </a:r>
            <a:endParaRPr/>
          </a:p>
        </p:txBody>
      </p:sp>
      <p:sp>
        <p:nvSpPr>
          <p:cNvPr id="381" name="Google Shape;381;p12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אירנה</a:t>
            </a:r>
            <a:endParaRPr/>
          </a:p>
        </p:txBody>
      </p:sp>
      <p:sp>
        <p:nvSpPr>
          <p:cNvPr id="391" name="Google Shape;391;p13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אירנה</a:t>
            </a:r>
            <a:endParaRPr/>
          </a:p>
        </p:txBody>
      </p:sp>
      <p:sp>
        <p:nvSpPr>
          <p:cNvPr id="401" name="Google Shape;401;p14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ססיליה</a:t>
            </a:r>
            <a:endParaRPr/>
          </a:p>
        </p:txBody>
      </p:sp>
      <p:sp>
        <p:nvSpPr>
          <p:cNvPr id="411" name="Google Shape;411;p15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אירנה</a:t>
            </a:r>
            <a:endParaRPr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b="1"/>
              <a:t>min_samples_leaf </a:t>
            </a:r>
            <a:r>
              <a:rPr lang="en-US" i="1"/>
              <a:t>int or float, default=1 - </a:t>
            </a:r>
            <a:r>
              <a:rPr lang="en-US"/>
              <a:t>The minimum number of samples required to be at a leaf node.</a:t>
            </a:r>
            <a:endParaRPr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b="1"/>
              <a:t>n_estimators </a:t>
            </a:r>
            <a:r>
              <a:rPr lang="en-US" i="1"/>
              <a:t>int, default=100 - </a:t>
            </a:r>
            <a:r>
              <a:rPr lang="en-US"/>
              <a:t>The number of trees in the forest.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b="1"/>
              <a:t>Criterion </a:t>
            </a:r>
            <a:r>
              <a:rPr lang="en-US" i="1"/>
              <a:t>{“gini”, “entropy”}, default=”gini”  - </a:t>
            </a:r>
            <a:r>
              <a:rPr lang="en-US"/>
              <a:t>The function to measure the quality of a split. Supported criteria are “gini” for the Gini impurity and “entropy” for the information gain. Note: this parameter is tree-specific.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b="1"/>
              <a:t>class_weight </a:t>
            </a:r>
            <a:r>
              <a:rPr lang="en-US" i="1"/>
              <a:t>{“</a:t>
            </a:r>
            <a:r>
              <a:rPr lang="en-US" i="1">
                <a:solidFill>
                  <a:srgbClr val="FF0000"/>
                </a:solidFill>
              </a:rPr>
              <a:t>balanced</a:t>
            </a:r>
            <a:r>
              <a:rPr lang="en-US" i="1"/>
              <a:t>”, “balanced_subsample”}, dict or list of dicts, default=None - </a:t>
            </a:r>
            <a:r>
              <a:rPr lang="en-US"/>
              <a:t>Weights associated with classes in the form {class_label: weight}. If not given, all classes are supposed to have weight one. For multi-output problems, a list of dicts can be provided in the same order as the columns of y.</a:t>
            </a:r>
            <a:endParaRPr/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אירנה</a:t>
            </a:r>
            <a:endParaRPr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b="1"/>
              <a:t>max_iter </a:t>
            </a:r>
            <a:r>
              <a:rPr lang="en-US" i="1"/>
              <a:t>int, default=100 - </a:t>
            </a:r>
            <a:r>
              <a:rPr lang="en-US"/>
              <a:t>Maximum number of iterations taken for the solvers to converge.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b="1"/>
              <a:t>C </a:t>
            </a:r>
            <a:r>
              <a:rPr lang="en-US" i="1"/>
              <a:t>float, default=1.0 </a:t>
            </a:r>
            <a:r>
              <a:rPr lang="en-US"/>
              <a:t>Inverse of regularization strength; must be a positive float. Like in support vector machines, smaller values specify stronger regularization.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b="1"/>
              <a:t>class_weight </a:t>
            </a:r>
            <a:r>
              <a:rPr lang="en-US" i="1"/>
              <a:t>dict or ‘balanced’, default=None - </a:t>
            </a:r>
            <a:r>
              <a:rPr lang="en-US"/>
              <a:t>Weights associated with classes in the form {class_label: weight}. If not given, all classes are supposed to have weight one.</a:t>
            </a:r>
            <a:endParaRPr/>
          </a:p>
        </p:txBody>
      </p:sp>
      <p:sp>
        <p:nvSpPr>
          <p:cNvPr id="449" name="Google Shape;449;p17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Google Shape;46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ססיליה</a:t>
            </a:r>
            <a:endParaRPr/>
          </a:p>
        </p:txBody>
      </p:sp>
      <p:sp>
        <p:nvSpPr>
          <p:cNvPr id="462" name="Google Shape;462;p18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ססיליה</a:t>
            </a:r>
            <a:endParaRPr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9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אירנה</a:t>
            </a:r>
            <a:endParaRPr lang="en-US"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FAKE NEWS (WIKI):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מידע כוזב או מטעה המוצג כחדשות , ומועברים </a:t>
            </a:r>
            <a:r>
              <a:rPr lang="en-US" dirty="0"/>
              <a:t>Formats</a:t>
            </a:r>
            <a:r>
              <a:rPr lang="he-IL" dirty="0"/>
              <a:t> </a:t>
            </a:r>
            <a:r>
              <a:rPr lang="he-IL"/>
              <a:t>שונים כגון : תקשורת </a:t>
            </a:r>
            <a:r>
              <a:rPr lang="he-IL" dirty="0"/>
              <a:t>מדוברת, כתובה, מודפסת, אלקטרונית ודיגיטלית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he-IL"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המטרתה של </a:t>
            </a:r>
            <a:r>
              <a:rPr lang="en-US" dirty="0"/>
              <a:t>FN</a:t>
            </a:r>
            <a:r>
              <a:rPr lang="he-IL" dirty="0"/>
              <a:t> – היא לפגוע במוניטין של אדם או ישות, </a:t>
            </a:r>
            <a:r>
              <a:rPr lang="en-US" dirty="0"/>
              <a:t>OR</a:t>
            </a:r>
            <a:r>
              <a:rPr lang="he-IL" dirty="0"/>
              <a:t> להרוויח כסף באמצעות הכנסות מפרסום.</a:t>
            </a:r>
          </a:p>
        </p:txBody>
      </p:sp>
      <p:sp>
        <p:nvSpPr>
          <p:cNvPr id="270" name="Google Shape;270;p2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ססיליה</a:t>
            </a:r>
            <a:endParaRPr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0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ססיליה</a:t>
            </a:r>
            <a:endParaRPr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1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ססיליה</a:t>
            </a:r>
            <a:endParaRPr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2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אירנה</a:t>
            </a:r>
            <a:endParaRPr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לאחר איחוד שני הדטה סטס היו כ- 45,000 שורות. הדטה סט של fake הכיל מידע מ-2015 עד 2018 והדטה סט של real הכיל מידע רק עבור 2016- 2017 - החלטנו להשאיר רק את השנים 2016-2017 עבור כל החדשות. במהלך בדיקת עמודת subject גילינו כי יש כפילויות – שורות זהות שויכו ל-subjects שונים וכמו כן סוגי ה-subject  היו שונים –real וב-fake ולכן החלטנו להוריד את העמודה כיוון שהיא יוצרת הפרדה מוחלטת בין real ו-fake.</a:t>
            </a:r>
            <a:endParaRPr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לאחר סיום ניקיון הדטה נותרו כ-37,500 שורות. כמו כן, הוספנו את עמודת ה-category, בדקנו כי הדטה סט מאוזן ולסיום עשינו shuffle של הדטה.</a:t>
            </a:r>
            <a:endParaRPr/>
          </a:p>
        </p:txBody>
      </p:sp>
      <p:sp>
        <p:nvSpPr>
          <p:cNvPr id="277" name="Google Shape;277;p3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אירנה</a:t>
            </a:r>
            <a:endParaRPr/>
          </a:p>
        </p:txBody>
      </p:sp>
      <p:sp>
        <p:nvSpPr>
          <p:cNvPr id="286" name="Google Shape;286;p4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אירנה</a:t>
            </a:r>
            <a:endParaRPr/>
          </a:p>
        </p:txBody>
      </p:sp>
      <p:sp>
        <p:nvSpPr>
          <p:cNvPr id="297" name="Google Shape;297;p5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1- אירנה</a:t>
            </a:r>
            <a:endParaRPr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2+3 – ססיליה</a:t>
            </a:r>
            <a:endParaRPr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4 - אירנה</a:t>
            </a:r>
            <a:endParaRPr/>
          </a:p>
        </p:txBody>
      </p:sp>
      <p:sp>
        <p:nvSpPr>
          <p:cNvPr id="312" name="Google Shape;312;p6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אירנה</a:t>
            </a:r>
            <a:endParaRPr/>
          </a:p>
        </p:txBody>
      </p:sp>
      <p:sp>
        <p:nvSpPr>
          <p:cNvPr id="327" name="Google Shape;327;p7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ססיליה</a:t>
            </a:r>
            <a:endParaRPr/>
          </a:p>
        </p:txBody>
      </p:sp>
      <p:sp>
        <p:nvSpPr>
          <p:cNvPr id="335" name="Google Shape;335;p8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ססיליה</a:t>
            </a:r>
            <a:endParaRPr/>
          </a:p>
        </p:txBody>
      </p:sp>
      <p:sp>
        <p:nvSpPr>
          <p:cNvPr id="346" name="Google Shape;346;p9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שקופית כותרת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8" name="Google Shape;28;p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5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5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5" name="Google Shape;35;p25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dt" idx="10"/>
          </p:nvPr>
        </p:nvSpPr>
        <p:spPr>
          <a:xfrm rot="5400000">
            <a:off x="10089390" y="1792223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ftr" idx="11"/>
          </p:nvPr>
        </p:nvSpPr>
        <p:spPr>
          <a:xfrm rot="5400000">
            <a:off x="8959592" y="3226820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sldNum" idx="12"/>
          </p:nvPr>
        </p:nvSpPr>
        <p:spPr>
          <a:xfrm>
            <a:off x="10351008" y="292608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1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 rtl="1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 rtl="1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 rtl="1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 rtl="1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 rtl="1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 rtl="1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 rtl="1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 rtl="1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מונה פנורמית עם כיתוב">
  <p:cSld name="תמונה פנורמית עם כיתוב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34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1" name="Google Shape;131;p3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4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4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4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9" name="Google Shape;139;p3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0" name="Google Shape;140;p34"/>
          <p:cNvSpPr txBox="1"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4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2" name="Google Shape;142;p34"/>
          <p:cNvSpPr txBox="1">
            <a:spLocks noGrp="1"/>
          </p:cNvSpPr>
          <p:nvPr>
            <p:ph type="body" idx="1"/>
          </p:nvPr>
        </p:nvSpPr>
        <p:spPr>
          <a:xfrm>
            <a:off x="1154956" y="553666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43" name="Google Shape;143;p34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4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1">
              <a:spcBef>
                <a:spcPts val="0"/>
              </a:spcBef>
              <a:buNone/>
              <a:defRPr/>
            </a:lvl1pPr>
            <a:lvl2pPr marL="0" lvl="1" indent="0" algn="ctr" rtl="1">
              <a:spcBef>
                <a:spcPts val="0"/>
              </a:spcBef>
              <a:buNone/>
              <a:defRPr/>
            </a:lvl2pPr>
            <a:lvl3pPr marL="0" lvl="2" indent="0" algn="ctr" rtl="1">
              <a:spcBef>
                <a:spcPts val="0"/>
              </a:spcBef>
              <a:buNone/>
              <a:defRPr/>
            </a:lvl3pPr>
            <a:lvl4pPr marL="0" lvl="3" indent="0" algn="ctr" rtl="1">
              <a:spcBef>
                <a:spcPts val="0"/>
              </a:spcBef>
              <a:buNone/>
              <a:defRPr/>
            </a:lvl4pPr>
            <a:lvl5pPr marL="0" lvl="4" indent="0" algn="ctr" rtl="1">
              <a:spcBef>
                <a:spcPts val="0"/>
              </a:spcBef>
              <a:buNone/>
              <a:defRPr/>
            </a:lvl5pPr>
            <a:lvl6pPr marL="0" lvl="5" indent="0" algn="ctr" rtl="1">
              <a:spcBef>
                <a:spcPts val="0"/>
              </a:spcBef>
              <a:buNone/>
              <a:defRPr/>
            </a:lvl6pPr>
            <a:lvl7pPr marL="0" lvl="6" indent="0" algn="ctr" rtl="1">
              <a:spcBef>
                <a:spcPts val="0"/>
              </a:spcBef>
              <a:buNone/>
              <a:defRPr/>
            </a:lvl7pPr>
            <a:lvl8pPr marL="0" lvl="7" indent="0" algn="ctr" rtl="1">
              <a:spcBef>
                <a:spcPts val="0"/>
              </a:spcBef>
              <a:buNone/>
              <a:defRPr/>
            </a:lvl8pPr>
            <a:lvl9pPr marL="0" lvl="8" indent="0" algn="ctr" rtl="1">
              <a:spcBef>
                <a:spcPts val="0"/>
              </a:spcBef>
              <a:buNone/>
              <a:defRPr/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כותרת וכיתוב">
  <p:cSld name="כותרת וכיתוב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3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9" name="Google Shape;149;p3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5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5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5"/>
            <p:cNvSpPr/>
            <p:nvPr/>
          </p:nvSpPr>
          <p:spPr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 extrusionOk="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7" name="Google Shape;157;p35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58" name="Google Shape;158;p35"/>
          <p:cNvSpPr txBox="1"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5"/>
          <p:cNvSpPr txBox="1">
            <a:spLocks noGrp="1"/>
          </p:cNvSpPr>
          <p:nvPr>
            <p:ph type="body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60" name="Google Shape;160;p35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1">
              <a:spcBef>
                <a:spcPts val="0"/>
              </a:spcBef>
              <a:buNone/>
              <a:defRPr/>
            </a:lvl1pPr>
            <a:lvl2pPr marL="0" lvl="1" indent="0" algn="ctr" rtl="1">
              <a:spcBef>
                <a:spcPts val="0"/>
              </a:spcBef>
              <a:buNone/>
              <a:defRPr/>
            </a:lvl2pPr>
            <a:lvl3pPr marL="0" lvl="2" indent="0" algn="ctr" rtl="1">
              <a:spcBef>
                <a:spcPts val="0"/>
              </a:spcBef>
              <a:buNone/>
              <a:defRPr/>
            </a:lvl3pPr>
            <a:lvl4pPr marL="0" lvl="3" indent="0" algn="ctr" rtl="1">
              <a:spcBef>
                <a:spcPts val="0"/>
              </a:spcBef>
              <a:buNone/>
              <a:defRPr/>
            </a:lvl4pPr>
            <a:lvl5pPr marL="0" lvl="4" indent="0" algn="ctr" rtl="1">
              <a:spcBef>
                <a:spcPts val="0"/>
              </a:spcBef>
              <a:buNone/>
              <a:defRPr/>
            </a:lvl5pPr>
            <a:lvl6pPr marL="0" lvl="5" indent="0" algn="ctr" rtl="1">
              <a:spcBef>
                <a:spcPts val="0"/>
              </a:spcBef>
              <a:buNone/>
              <a:defRPr/>
            </a:lvl6pPr>
            <a:lvl7pPr marL="0" lvl="6" indent="0" algn="ctr" rtl="1">
              <a:spcBef>
                <a:spcPts val="0"/>
              </a:spcBef>
              <a:buNone/>
              <a:defRPr/>
            </a:lvl7pPr>
            <a:lvl8pPr marL="0" lvl="7" indent="0" algn="ctr" rtl="1">
              <a:spcBef>
                <a:spcPts val="0"/>
              </a:spcBef>
              <a:buNone/>
              <a:defRPr/>
            </a:lvl8pPr>
            <a:lvl9pPr marL="0" lvl="8" indent="0" algn="ctr" rtl="1">
              <a:spcBef>
                <a:spcPts val="0"/>
              </a:spcBef>
              <a:buNone/>
              <a:defRPr/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ציטוט עם כיתוב">
  <p:cSld name="ציטוט עם כיתוב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3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66" name="Google Shape;166;p3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6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6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74" name="Google Shape;174;p36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5" name="Google Shape;175;p36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76" name="Google Shape;176;p36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77" name="Google Shape;177;p36"/>
          <p:cNvSpPr txBox="1"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6"/>
          <p:cNvSpPr txBox="1">
            <a:spLocks noGrp="1"/>
          </p:cNvSpPr>
          <p:nvPr>
            <p:ph type="body" idx="1"/>
          </p:nvPr>
        </p:nvSpPr>
        <p:spPr>
          <a:xfrm>
            <a:off x="1945945" y="3678766"/>
            <a:ext cx="7725772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79" name="Google Shape;179;p36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80" name="Google Shape;180;p36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6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1">
              <a:spcBef>
                <a:spcPts val="0"/>
              </a:spcBef>
              <a:buNone/>
              <a:defRPr/>
            </a:lvl1pPr>
            <a:lvl2pPr marL="0" lvl="1" indent="0" algn="ctr" rtl="1">
              <a:spcBef>
                <a:spcPts val="0"/>
              </a:spcBef>
              <a:buNone/>
              <a:defRPr/>
            </a:lvl2pPr>
            <a:lvl3pPr marL="0" lvl="2" indent="0" algn="ctr" rtl="1">
              <a:spcBef>
                <a:spcPts val="0"/>
              </a:spcBef>
              <a:buNone/>
              <a:defRPr/>
            </a:lvl3pPr>
            <a:lvl4pPr marL="0" lvl="3" indent="0" algn="ctr" rtl="1">
              <a:spcBef>
                <a:spcPts val="0"/>
              </a:spcBef>
              <a:buNone/>
              <a:defRPr/>
            </a:lvl4pPr>
            <a:lvl5pPr marL="0" lvl="4" indent="0" algn="ctr" rtl="1">
              <a:spcBef>
                <a:spcPts val="0"/>
              </a:spcBef>
              <a:buNone/>
              <a:defRPr/>
            </a:lvl5pPr>
            <a:lvl6pPr marL="0" lvl="5" indent="0" algn="ctr" rtl="1">
              <a:spcBef>
                <a:spcPts val="0"/>
              </a:spcBef>
              <a:buNone/>
              <a:defRPr/>
            </a:lvl6pPr>
            <a:lvl7pPr marL="0" lvl="6" indent="0" algn="ctr" rtl="1">
              <a:spcBef>
                <a:spcPts val="0"/>
              </a:spcBef>
              <a:buNone/>
              <a:defRPr/>
            </a:lvl7pPr>
            <a:lvl8pPr marL="0" lvl="7" indent="0" algn="ctr" rtl="1">
              <a:spcBef>
                <a:spcPts val="0"/>
              </a:spcBef>
              <a:buNone/>
              <a:defRPr/>
            </a:lvl8pPr>
            <a:lvl9pPr marL="0" lvl="8" indent="0" algn="ctr" rtl="1">
              <a:spcBef>
                <a:spcPts val="0"/>
              </a:spcBef>
              <a:buNone/>
              <a:defRPr/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כרטיס שם">
  <p:cSld name="כרטיס שם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3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86" name="Google Shape;186;p3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7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7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7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4" name="Google Shape;194;p37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95" name="Google Shape;195;p37"/>
          <p:cNvSpPr txBox="1"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7"/>
          <p:cNvSpPr txBox="1"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37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1">
              <a:spcBef>
                <a:spcPts val="0"/>
              </a:spcBef>
              <a:buNone/>
              <a:defRPr/>
            </a:lvl1pPr>
            <a:lvl2pPr marL="0" lvl="1" indent="0" algn="ctr" rtl="1">
              <a:spcBef>
                <a:spcPts val="0"/>
              </a:spcBef>
              <a:buNone/>
              <a:defRPr/>
            </a:lvl2pPr>
            <a:lvl3pPr marL="0" lvl="2" indent="0" algn="ctr" rtl="1">
              <a:spcBef>
                <a:spcPts val="0"/>
              </a:spcBef>
              <a:buNone/>
              <a:defRPr/>
            </a:lvl3pPr>
            <a:lvl4pPr marL="0" lvl="3" indent="0" algn="ctr" rtl="1">
              <a:spcBef>
                <a:spcPts val="0"/>
              </a:spcBef>
              <a:buNone/>
              <a:defRPr/>
            </a:lvl4pPr>
            <a:lvl5pPr marL="0" lvl="4" indent="0" algn="ctr" rtl="1">
              <a:spcBef>
                <a:spcPts val="0"/>
              </a:spcBef>
              <a:buNone/>
              <a:defRPr/>
            </a:lvl5pPr>
            <a:lvl6pPr marL="0" lvl="5" indent="0" algn="ctr" rtl="1">
              <a:spcBef>
                <a:spcPts val="0"/>
              </a:spcBef>
              <a:buNone/>
              <a:defRPr/>
            </a:lvl6pPr>
            <a:lvl7pPr marL="0" lvl="6" indent="0" algn="ctr" rtl="1">
              <a:spcBef>
                <a:spcPts val="0"/>
              </a:spcBef>
              <a:buNone/>
              <a:defRPr/>
            </a:lvl7pPr>
            <a:lvl8pPr marL="0" lvl="7" indent="0" algn="ctr" rtl="1">
              <a:spcBef>
                <a:spcPts val="0"/>
              </a:spcBef>
              <a:buNone/>
              <a:defRPr/>
            </a:lvl8pPr>
            <a:lvl9pPr marL="0" lvl="8" indent="0" algn="ctr" rtl="1">
              <a:spcBef>
                <a:spcPts val="0"/>
              </a:spcBef>
              <a:buNone/>
              <a:defRPr/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עמודות">
  <p:cSld name="3 עמודות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8"/>
          <p:cNvSpPr txBox="1"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2"/>
          </p:nvPr>
        </p:nvSpPr>
        <p:spPr>
          <a:xfrm>
            <a:off x="1154954" y="3193561"/>
            <a:ext cx="3129168" cy="283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body" idx="3"/>
          </p:nvPr>
        </p:nvSpPr>
        <p:spPr>
          <a:xfrm>
            <a:off x="4512721" y="2603502"/>
            <a:ext cx="31453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body" idx="4"/>
          </p:nvPr>
        </p:nvSpPr>
        <p:spPr>
          <a:xfrm>
            <a:off x="4512721" y="3193561"/>
            <a:ext cx="3145380" cy="2833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body" idx="5"/>
          </p:nvPr>
        </p:nvSpPr>
        <p:spPr>
          <a:xfrm>
            <a:off x="7886700" y="2617299"/>
            <a:ext cx="3161029" cy="576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6"/>
          </p:nvPr>
        </p:nvSpPr>
        <p:spPr>
          <a:xfrm>
            <a:off x="7886700" y="3193561"/>
            <a:ext cx="3164719" cy="283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09" name="Google Shape;209;p38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784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38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784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Google Shape;211;p38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8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1">
              <a:spcBef>
                <a:spcPts val="0"/>
              </a:spcBef>
              <a:buNone/>
              <a:defRPr/>
            </a:lvl1pPr>
            <a:lvl2pPr marL="0" lvl="1" indent="0" algn="ctr" rtl="1">
              <a:spcBef>
                <a:spcPts val="0"/>
              </a:spcBef>
              <a:buNone/>
              <a:defRPr/>
            </a:lvl2pPr>
            <a:lvl3pPr marL="0" lvl="2" indent="0" algn="ctr" rtl="1">
              <a:spcBef>
                <a:spcPts val="0"/>
              </a:spcBef>
              <a:buNone/>
              <a:defRPr/>
            </a:lvl3pPr>
            <a:lvl4pPr marL="0" lvl="3" indent="0" algn="ctr" rtl="1">
              <a:spcBef>
                <a:spcPts val="0"/>
              </a:spcBef>
              <a:buNone/>
              <a:defRPr/>
            </a:lvl4pPr>
            <a:lvl5pPr marL="0" lvl="4" indent="0" algn="ctr" rtl="1">
              <a:spcBef>
                <a:spcPts val="0"/>
              </a:spcBef>
              <a:buNone/>
              <a:defRPr/>
            </a:lvl5pPr>
            <a:lvl6pPr marL="0" lvl="5" indent="0" algn="ctr" rtl="1">
              <a:spcBef>
                <a:spcPts val="0"/>
              </a:spcBef>
              <a:buNone/>
              <a:defRPr/>
            </a:lvl6pPr>
            <a:lvl7pPr marL="0" lvl="6" indent="0" algn="ctr" rtl="1">
              <a:spcBef>
                <a:spcPts val="0"/>
              </a:spcBef>
              <a:buNone/>
              <a:defRPr/>
            </a:lvl7pPr>
            <a:lvl8pPr marL="0" lvl="7" indent="0" algn="ctr" rtl="1">
              <a:spcBef>
                <a:spcPts val="0"/>
              </a:spcBef>
              <a:buNone/>
              <a:defRPr/>
            </a:lvl8pPr>
            <a:lvl9pPr marL="0" lvl="8" indent="0" algn="ctr" rtl="1">
              <a:spcBef>
                <a:spcPts val="0"/>
              </a:spcBef>
              <a:buNone/>
              <a:defRPr/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עמודת 3 תמונות">
  <p:cSld name="עמודת 3 תמונות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7" name="Google Shape;217;p39"/>
          <p:cNvSpPr>
            <a:spLocks noGrp="1"/>
          </p:cNvSpPr>
          <p:nvPr>
            <p:ph type="pic" idx="2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body" idx="3"/>
          </p:nvPr>
        </p:nvSpPr>
        <p:spPr>
          <a:xfrm>
            <a:off x="1154953" y="5109107"/>
            <a:ext cx="3050437" cy="91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body" idx="4"/>
          </p:nvPr>
        </p:nvSpPr>
        <p:spPr>
          <a:xfrm>
            <a:off x="4572537" y="4532846"/>
            <a:ext cx="3046766" cy="65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20" name="Google Shape;220;p39"/>
          <p:cNvSpPr>
            <a:spLocks noGrp="1"/>
          </p:cNvSpPr>
          <p:nvPr>
            <p:ph type="pic" idx="5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body" idx="6"/>
          </p:nvPr>
        </p:nvSpPr>
        <p:spPr>
          <a:xfrm>
            <a:off x="4568865" y="5184002"/>
            <a:ext cx="3050438" cy="84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body" idx="7"/>
          </p:nvPr>
        </p:nvSpPr>
        <p:spPr>
          <a:xfrm>
            <a:off x="7983434" y="4532847"/>
            <a:ext cx="3050438" cy="65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23" name="Google Shape;223;p39"/>
          <p:cNvSpPr>
            <a:spLocks noGrp="1"/>
          </p:cNvSpPr>
          <p:nvPr>
            <p:ph type="pic" idx="8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4" name="Google Shape;224;p39"/>
          <p:cNvSpPr txBox="1">
            <a:spLocks noGrp="1"/>
          </p:cNvSpPr>
          <p:nvPr>
            <p:ph type="body" idx="9"/>
          </p:nvPr>
        </p:nvSpPr>
        <p:spPr>
          <a:xfrm>
            <a:off x="7983434" y="5184001"/>
            <a:ext cx="3050437" cy="84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25" name="Google Shape;225;p39"/>
          <p:cNvCxnSpPr/>
          <p:nvPr/>
        </p:nvCxnSpPr>
        <p:spPr>
          <a:xfrm>
            <a:off x="4388153" y="2603500"/>
            <a:ext cx="0" cy="3517594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6" name="Google Shape;226;p39"/>
          <p:cNvCxnSpPr/>
          <p:nvPr/>
        </p:nvCxnSpPr>
        <p:spPr>
          <a:xfrm>
            <a:off x="7801905" y="2603500"/>
            <a:ext cx="0" cy="34925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7" name="Google Shape;227;p39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9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1">
              <a:spcBef>
                <a:spcPts val="0"/>
              </a:spcBef>
              <a:buNone/>
              <a:defRPr/>
            </a:lvl1pPr>
            <a:lvl2pPr marL="0" lvl="1" indent="0" algn="ctr" rtl="1">
              <a:spcBef>
                <a:spcPts val="0"/>
              </a:spcBef>
              <a:buNone/>
              <a:defRPr/>
            </a:lvl2pPr>
            <a:lvl3pPr marL="0" lvl="2" indent="0" algn="ctr" rtl="1">
              <a:spcBef>
                <a:spcPts val="0"/>
              </a:spcBef>
              <a:buNone/>
              <a:defRPr/>
            </a:lvl3pPr>
            <a:lvl4pPr marL="0" lvl="3" indent="0" algn="ctr" rtl="1">
              <a:spcBef>
                <a:spcPts val="0"/>
              </a:spcBef>
              <a:buNone/>
              <a:defRPr/>
            </a:lvl4pPr>
            <a:lvl5pPr marL="0" lvl="4" indent="0" algn="ctr" rtl="1">
              <a:spcBef>
                <a:spcPts val="0"/>
              </a:spcBef>
              <a:buNone/>
              <a:defRPr/>
            </a:lvl5pPr>
            <a:lvl6pPr marL="0" lvl="5" indent="0" algn="ctr" rtl="1">
              <a:spcBef>
                <a:spcPts val="0"/>
              </a:spcBef>
              <a:buNone/>
              <a:defRPr/>
            </a:lvl6pPr>
            <a:lvl7pPr marL="0" lvl="6" indent="0" algn="ctr" rtl="1">
              <a:spcBef>
                <a:spcPts val="0"/>
              </a:spcBef>
              <a:buNone/>
              <a:defRPr/>
            </a:lvl7pPr>
            <a:lvl8pPr marL="0" lvl="7" indent="0" algn="ctr" rtl="1">
              <a:spcBef>
                <a:spcPts val="0"/>
              </a:spcBef>
              <a:buNone/>
              <a:defRPr/>
            </a:lvl8pPr>
            <a:lvl9pPr marL="0" lvl="8" indent="0" algn="ctr" rtl="1">
              <a:spcBef>
                <a:spcPts val="0"/>
              </a:spcBef>
              <a:buNone/>
              <a:defRPr/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וטקסט אנכי" type="vertTx">
  <p:cSld name="VERTICAL_TEX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body" idx="1"/>
          </p:nvPr>
        </p:nvSpPr>
        <p:spPr>
          <a:xfrm rot="5400000">
            <a:off x="3827511" y="-69056"/>
            <a:ext cx="3416300" cy="87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40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1">
              <a:spcBef>
                <a:spcPts val="0"/>
              </a:spcBef>
              <a:buNone/>
              <a:defRPr/>
            </a:lvl1pPr>
            <a:lvl2pPr marL="0" lvl="1" indent="0" algn="ctr" rtl="1">
              <a:spcBef>
                <a:spcPts val="0"/>
              </a:spcBef>
              <a:buNone/>
              <a:defRPr/>
            </a:lvl2pPr>
            <a:lvl3pPr marL="0" lvl="2" indent="0" algn="ctr" rtl="1">
              <a:spcBef>
                <a:spcPts val="0"/>
              </a:spcBef>
              <a:buNone/>
              <a:defRPr/>
            </a:lvl3pPr>
            <a:lvl4pPr marL="0" lvl="3" indent="0" algn="ctr" rtl="1">
              <a:spcBef>
                <a:spcPts val="0"/>
              </a:spcBef>
              <a:buNone/>
              <a:defRPr/>
            </a:lvl4pPr>
            <a:lvl5pPr marL="0" lvl="4" indent="0" algn="ctr" rtl="1">
              <a:spcBef>
                <a:spcPts val="0"/>
              </a:spcBef>
              <a:buNone/>
              <a:defRPr/>
            </a:lvl5pPr>
            <a:lvl6pPr marL="0" lvl="5" indent="0" algn="ctr" rtl="1">
              <a:spcBef>
                <a:spcPts val="0"/>
              </a:spcBef>
              <a:buNone/>
              <a:defRPr/>
            </a:lvl6pPr>
            <a:lvl7pPr marL="0" lvl="6" indent="0" algn="ctr" rtl="1">
              <a:spcBef>
                <a:spcPts val="0"/>
              </a:spcBef>
              <a:buNone/>
              <a:defRPr/>
            </a:lvl7pPr>
            <a:lvl8pPr marL="0" lvl="7" indent="0" algn="ctr" rtl="1">
              <a:spcBef>
                <a:spcPts val="0"/>
              </a:spcBef>
              <a:buNone/>
              <a:defRPr/>
            </a:lvl8pPr>
            <a:lvl9pPr marL="0" lvl="8" indent="0" algn="ctr" rtl="1">
              <a:spcBef>
                <a:spcPts val="0"/>
              </a:spcBef>
              <a:buNone/>
              <a:defRPr/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כותרת אנכית וטקסט" type="vertTitleAndTx">
  <p:cSld name="VERTICAL_TITLE_AND_VERTICAL_TEX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4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38" name="Google Shape;238;p4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1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1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1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1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1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1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47" name="Google Shape;247;p41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48" name="Google Shape;248;p41"/>
          <p:cNvSpPr txBox="1">
            <a:spLocks noGrp="1"/>
          </p:cNvSpPr>
          <p:nvPr>
            <p:ph type="title"/>
          </p:nvPr>
        </p:nvSpPr>
        <p:spPr>
          <a:xfrm rot="5400000">
            <a:off x="6909428" y="2945796"/>
            <a:ext cx="4748589" cy="1413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41"/>
          <p:cNvSpPr txBox="1">
            <a:spLocks noGrp="1"/>
          </p:cNvSpPr>
          <p:nvPr>
            <p:ph type="body" idx="1"/>
          </p:nvPr>
        </p:nvSpPr>
        <p:spPr>
          <a:xfrm rot="5400000">
            <a:off x="1904432" y="528990"/>
            <a:ext cx="4748590" cy="6247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50" name="Google Shape;250;p41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1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4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4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1">
              <a:spcBef>
                <a:spcPts val="0"/>
              </a:spcBef>
              <a:buNone/>
              <a:defRPr/>
            </a:lvl1pPr>
            <a:lvl2pPr marL="0" lvl="1" indent="0" algn="ctr" rtl="1">
              <a:spcBef>
                <a:spcPts val="0"/>
              </a:spcBef>
              <a:buNone/>
              <a:defRPr/>
            </a:lvl2pPr>
            <a:lvl3pPr marL="0" lvl="2" indent="0" algn="ctr" rtl="1">
              <a:spcBef>
                <a:spcPts val="0"/>
              </a:spcBef>
              <a:buNone/>
              <a:defRPr/>
            </a:lvl3pPr>
            <a:lvl4pPr marL="0" lvl="3" indent="0" algn="ctr" rtl="1">
              <a:spcBef>
                <a:spcPts val="0"/>
              </a:spcBef>
              <a:buNone/>
              <a:defRPr/>
            </a:lvl4pPr>
            <a:lvl5pPr marL="0" lvl="4" indent="0" algn="ctr" rtl="1">
              <a:spcBef>
                <a:spcPts val="0"/>
              </a:spcBef>
              <a:buNone/>
              <a:defRPr/>
            </a:lvl5pPr>
            <a:lvl6pPr marL="0" lvl="5" indent="0" algn="ctr" rtl="1">
              <a:spcBef>
                <a:spcPts val="0"/>
              </a:spcBef>
              <a:buNone/>
              <a:defRPr/>
            </a:lvl6pPr>
            <a:lvl7pPr marL="0" lvl="6" indent="0" algn="ctr" rtl="1">
              <a:spcBef>
                <a:spcPts val="0"/>
              </a:spcBef>
              <a:buNone/>
              <a:defRPr/>
            </a:lvl7pPr>
            <a:lvl8pPr marL="0" lvl="7" indent="0" algn="ctr" rtl="1">
              <a:spcBef>
                <a:spcPts val="0"/>
              </a:spcBef>
              <a:buNone/>
              <a:defRPr/>
            </a:lvl8pPr>
            <a:lvl9pPr marL="0" lvl="8" indent="0" algn="ctr" rtl="1">
              <a:spcBef>
                <a:spcPts val="0"/>
              </a:spcBef>
              <a:buNone/>
              <a:defRPr/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ותוכן" type="obj">
  <p:cSld name="OBJEC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6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1">
              <a:spcBef>
                <a:spcPts val="0"/>
              </a:spcBef>
              <a:buNone/>
              <a:defRPr/>
            </a:lvl1pPr>
            <a:lvl2pPr marL="0" lvl="1" indent="0" algn="ctr" rtl="1">
              <a:spcBef>
                <a:spcPts val="0"/>
              </a:spcBef>
              <a:buNone/>
              <a:defRPr/>
            </a:lvl2pPr>
            <a:lvl3pPr marL="0" lvl="2" indent="0" algn="ctr" rtl="1">
              <a:spcBef>
                <a:spcPts val="0"/>
              </a:spcBef>
              <a:buNone/>
              <a:defRPr/>
            </a:lvl3pPr>
            <a:lvl4pPr marL="0" lvl="3" indent="0" algn="ctr" rtl="1">
              <a:spcBef>
                <a:spcPts val="0"/>
              </a:spcBef>
              <a:buNone/>
              <a:defRPr/>
            </a:lvl4pPr>
            <a:lvl5pPr marL="0" lvl="4" indent="0" algn="ctr" rtl="1">
              <a:spcBef>
                <a:spcPts val="0"/>
              </a:spcBef>
              <a:buNone/>
              <a:defRPr/>
            </a:lvl5pPr>
            <a:lvl6pPr marL="0" lvl="5" indent="0" algn="ctr" rtl="1">
              <a:spcBef>
                <a:spcPts val="0"/>
              </a:spcBef>
              <a:buNone/>
              <a:defRPr/>
            </a:lvl6pPr>
            <a:lvl7pPr marL="0" lvl="6" indent="0" algn="ctr" rtl="1">
              <a:spcBef>
                <a:spcPts val="0"/>
              </a:spcBef>
              <a:buNone/>
              <a:defRPr/>
            </a:lvl7pPr>
            <a:lvl8pPr marL="0" lvl="7" indent="0" algn="ctr" rtl="1">
              <a:spcBef>
                <a:spcPts val="0"/>
              </a:spcBef>
              <a:buNone/>
              <a:defRPr/>
            </a:lvl8pPr>
            <a:lvl9pPr marL="0" lvl="8" indent="0" algn="ctr" rtl="1">
              <a:spcBef>
                <a:spcPts val="0"/>
              </a:spcBef>
              <a:buNone/>
              <a:defRPr/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כותרת מקטע עליונה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2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49" name="Google Shape;49;p2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7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7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7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7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8" name="Google Shape;58;p27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1">
              <a:spcBef>
                <a:spcPts val="0"/>
              </a:spcBef>
              <a:buNone/>
              <a:defRPr/>
            </a:lvl1pPr>
            <a:lvl2pPr marL="0" lvl="1" indent="0" algn="ctr" rtl="1">
              <a:spcBef>
                <a:spcPts val="0"/>
              </a:spcBef>
              <a:buNone/>
              <a:defRPr/>
            </a:lvl2pPr>
            <a:lvl3pPr marL="0" lvl="2" indent="0" algn="ctr" rtl="1">
              <a:spcBef>
                <a:spcPts val="0"/>
              </a:spcBef>
              <a:buNone/>
              <a:defRPr/>
            </a:lvl3pPr>
            <a:lvl4pPr marL="0" lvl="3" indent="0" algn="ctr" rtl="1">
              <a:spcBef>
                <a:spcPts val="0"/>
              </a:spcBef>
              <a:buNone/>
              <a:defRPr/>
            </a:lvl4pPr>
            <a:lvl5pPr marL="0" lvl="4" indent="0" algn="ctr" rtl="1">
              <a:spcBef>
                <a:spcPts val="0"/>
              </a:spcBef>
              <a:buNone/>
              <a:defRPr/>
            </a:lvl5pPr>
            <a:lvl6pPr marL="0" lvl="5" indent="0" algn="ctr" rtl="1">
              <a:spcBef>
                <a:spcPts val="0"/>
              </a:spcBef>
              <a:buNone/>
              <a:defRPr/>
            </a:lvl6pPr>
            <a:lvl7pPr marL="0" lvl="6" indent="0" algn="ctr" rtl="1">
              <a:spcBef>
                <a:spcPts val="0"/>
              </a:spcBef>
              <a:buNone/>
              <a:defRPr/>
            </a:lvl7pPr>
            <a:lvl8pPr marL="0" lvl="7" indent="0" algn="ctr" rtl="1">
              <a:spcBef>
                <a:spcPts val="0"/>
              </a:spcBef>
              <a:buNone/>
              <a:defRPr/>
            </a:lvl8pPr>
            <a:lvl9pPr marL="0" lvl="8" indent="0" algn="ctr" rtl="1">
              <a:spcBef>
                <a:spcPts val="0"/>
              </a:spcBef>
              <a:buNone/>
              <a:defRPr/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ני תכנים" type="twoObj">
  <p:cSld name="TWO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body" idx="2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1">
              <a:spcBef>
                <a:spcPts val="0"/>
              </a:spcBef>
              <a:buNone/>
              <a:defRPr/>
            </a:lvl1pPr>
            <a:lvl2pPr marL="0" lvl="1" indent="0" algn="ctr" rtl="1">
              <a:spcBef>
                <a:spcPts val="0"/>
              </a:spcBef>
              <a:buNone/>
              <a:defRPr/>
            </a:lvl2pPr>
            <a:lvl3pPr marL="0" lvl="2" indent="0" algn="ctr" rtl="1">
              <a:spcBef>
                <a:spcPts val="0"/>
              </a:spcBef>
              <a:buNone/>
              <a:defRPr/>
            </a:lvl3pPr>
            <a:lvl4pPr marL="0" lvl="3" indent="0" algn="ctr" rtl="1">
              <a:spcBef>
                <a:spcPts val="0"/>
              </a:spcBef>
              <a:buNone/>
              <a:defRPr/>
            </a:lvl4pPr>
            <a:lvl5pPr marL="0" lvl="4" indent="0" algn="ctr" rtl="1">
              <a:spcBef>
                <a:spcPts val="0"/>
              </a:spcBef>
              <a:buNone/>
              <a:defRPr/>
            </a:lvl5pPr>
            <a:lvl6pPr marL="0" lvl="5" indent="0" algn="ctr" rtl="1">
              <a:spcBef>
                <a:spcPts val="0"/>
              </a:spcBef>
              <a:buNone/>
              <a:defRPr/>
            </a:lvl6pPr>
            <a:lvl7pPr marL="0" lvl="6" indent="0" algn="ctr" rtl="1">
              <a:spcBef>
                <a:spcPts val="0"/>
              </a:spcBef>
              <a:buNone/>
              <a:defRPr/>
            </a:lvl7pPr>
            <a:lvl8pPr marL="0" lvl="7" indent="0" algn="ctr" rtl="1">
              <a:spcBef>
                <a:spcPts val="0"/>
              </a:spcBef>
              <a:buNone/>
              <a:defRPr/>
            </a:lvl8pPr>
            <a:lvl9pPr marL="0" lvl="8" indent="0" algn="ctr" rtl="1">
              <a:spcBef>
                <a:spcPts val="0"/>
              </a:spcBef>
              <a:buNone/>
              <a:defRPr/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השוואה" type="twoTxTwoObj">
  <p:cSld name="TWO_OBJECTS_WITH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body" idx="2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body" idx="3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body" idx="4"/>
          </p:nvPr>
        </p:nvSpPr>
        <p:spPr>
          <a:xfrm>
            <a:off x="6208710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1">
              <a:spcBef>
                <a:spcPts val="0"/>
              </a:spcBef>
              <a:buNone/>
              <a:defRPr/>
            </a:lvl1pPr>
            <a:lvl2pPr marL="0" lvl="1" indent="0" algn="ctr" rtl="1">
              <a:spcBef>
                <a:spcPts val="0"/>
              </a:spcBef>
              <a:buNone/>
              <a:defRPr/>
            </a:lvl2pPr>
            <a:lvl3pPr marL="0" lvl="2" indent="0" algn="ctr" rtl="1">
              <a:spcBef>
                <a:spcPts val="0"/>
              </a:spcBef>
              <a:buNone/>
              <a:defRPr/>
            </a:lvl3pPr>
            <a:lvl4pPr marL="0" lvl="3" indent="0" algn="ctr" rtl="1">
              <a:spcBef>
                <a:spcPts val="0"/>
              </a:spcBef>
              <a:buNone/>
              <a:defRPr/>
            </a:lvl4pPr>
            <a:lvl5pPr marL="0" lvl="4" indent="0" algn="ctr" rtl="1">
              <a:spcBef>
                <a:spcPts val="0"/>
              </a:spcBef>
              <a:buNone/>
              <a:defRPr/>
            </a:lvl5pPr>
            <a:lvl6pPr marL="0" lvl="5" indent="0" algn="ctr" rtl="1">
              <a:spcBef>
                <a:spcPts val="0"/>
              </a:spcBef>
              <a:buNone/>
              <a:defRPr/>
            </a:lvl6pPr>
            <a:lvl7pPr marL="0" lvl="6" indent="0" algn="ctr" rtl="1">
              <a:spcBef>
                <a:spcPts val="0"/>
              </a:spcBef>
              <a:buNone/>
              <a:defRPr/>
            </a:lvl7pPr>
            <a:lvl8pPr marL="0" lvl="7" indent="0" algn="ctr" rtl="1">
              <a:spcBef>
                <a:spcPts val="0"/>
              </a:spcBef>
              <a:buNone/>
              <a:defRPr/>
            </a:lvl8pPr>
            <a:lvl9pPr marL="0" lvl="8" indent="0" algn="ctr" rtl="1">
              <a:spcBef>
                <a:spcPts val="0"/>
              </a:spcBef>
              <a:buNone/>
              <a:defRPr/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בלבד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0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0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1">
              <a:spcBef>
                <a:spcPts val="0"/>
              </a:spcBef>
              <a:buNone/>
              <a:defRPr/>
            </a:lvl1pPr>
            <a:lvl2pPr marL="0" lvl="1" indent="0" algn="ctr" rtl="1">
              <a:spcBef>
                <a:spcPts val="0"/>
              </a:spcBef>
              <a:buNone/>
              <a:defRPr/>
            </a:lvl2pPr>
            <a:lvl3pPr marL="0" lvl="2" indent="0" algn="ctr" rtl="1">
              <a:spcBef>
                <a:spcPts val="0"/>
              </a:spcBef>
              <a:buNone/>
              <a:defRPr/>
            </a:lvl3pPr>
            <a:lvl4pPr marL="0" lvl="3" indent="0" algn="ctr" rtl="1">
              <a:spcBef>
                <a:spcPts val="0"/>
              </a:spcBef>
              <a:buNone/>
              <a:defRPr/>
            </a:lvl4pPr>
            <a:lvl5pPr marL="0" lvl="4" indent="0" algn="ctr" rtl="1">
              <a:spcBef>
                <a:spcPts val="0"/>
              </a:spcBef>
              <a:buNone/>
              <a:defRPr/>
            </a:lvl5pPr>
            <a:lvl6pPr marL="0" lvl="5" indent="0" algn="ctr" rtl="1">
              <a:spcBef>
                <a:spcPts val="0"/>
              </a:spcBef>
              <a:buNone/>
              <a:defRPr/>
            </a:lvl6pPr>
            <a:lvl7pPr marL="0" lvl="6" indent="0" algn="ctr" rtl="1">
              <a:spcBef>
                <a:spcPts val="0"/>
              </a:spcBef>
              <a:buNone/>
              <a:defRPr/>
            </a:lvl7pPr>
            <a:lvl8pPr marL="0" lvl="7" indent="0" algn="ctr" rtl="1">
              <a:spcBef>
                <a:spcPts val="0"/>
              </a:spcBef>
              <a:buNone/>
              <a:defRPr/>
            </a:lvl8pPr>
            <a:lvl9pPr marL="0" lvl="8" indent="0" algn="ctr" rtl="1">
              <a:spcBef>
                <a:spcPts val="0"/>
              </a:spcBef>
              <a:buNone/>
              <a:defRPr/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ריק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1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1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1">
              <a:spcBef>
                <a:spcPts val="0"/>
              </a:spcBef>
              <a:buNone/>
              <a:defRPr/>
            </a:lvl1pPr>
            <a:lvl2pPr marL="0" lvl="1" indent="0" algn="ctr" rtl="1">
              <a:spcBef>
                <a:spcPts val="0"/>
              </a:spcBef>
              <a:buNone/>
              <a:defRPr/>
            </a:lvl2pPr>
            <a:lvl3pPr marL="0" lvl="2" indent="0" algn="ctr" rtl="1">
              <a:spcBef>
                <a:spcPts val="0"/>
              </a:spcBef>
              <a:buNone/>
              <a:defRPr/>
            </a:lvl3pPr>
            <a:lvl4pPr marL="0" lvl="3" indent="0" algn="ctr" rtl="1">
              <a:spcBef>
                <a:spcPts val="0"/>
              </a:spcBef>
              <a:buNone/>
              <a:defRPr/>
            </a:lvl4pPr>
            <a:lvl5pPr marL="0" lvl="4" indent="0" algn="ctr" rtl="1">
              <a:spcBef>
                <a:spcPts val="0"/>
              </a:spcBef>
              <a:buNone/>
              <a:defRPr/>
            </a:lvl5pPr>
            <a:lvl6pPr marL="0" lvl="5" indent="0" algn="ctr" rtl="1">
              <a:spcBef>
                <a:spcPts val="0"/>
              </a:spcBef>
              <a:buNone/>
              <a:defRPr/>
            </a:lvl6pPr>
            <a:lvl7pPr marL="0" lvl="6" indent="0" algn="ctr" rtl="1">
              <a:spcBef>
                <a:spcPts val="0"/>
              </a:spcBef>
              <a:buNone/>
              <a:defRPr/>
            </a:lvl7pPr>
            <a:lvl8pPr marL="0" lvl="7" indent="0" algn="ctr" rtl="1">
              <a:spcBef>
                <a:spcPts val="0"/>
              </a:spcBef>
              <a:buNone/>
              <a:defRPr/>
            </a:lvl8pPr>
            <a:lvl9pPr marL="0" lvl="8" indent="0" algn="ctr" rtl="1">
              <a:spcBef>
                <a:spcPts val="0"/>
              </a:spcBef>
              <a:buNone/>
              <a:defRPr/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תוכן עם כיתוב" type="objTx">
  <p:cSld name="OBJECT_WITH_CAPTIO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3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93" name="Google Shape;93;p3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2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2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2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2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2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2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02" name="Google Shape;102;p32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03" name="Google Shape;103;p32"/>
          <p:cNvSpPr txBox="1"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2"/>
          <p:cNvSpPr txBox="1">
            <a:spLocks noGrp="1"/>
          </p:cNvSpPr>
          <p:nvPr>
            <p:ph type="body" idx="1"/>
          </p:nvPr>
        </p:nvSpPr>
        <p:spPr>
          <a:xfrm>
            <a:off x="5781146" y="1447800"/>
            <a:ext cx="519006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5" name="Google Shape;105;p32"/>
          <p:cNvSpPr txBox="1">
            <a:spLocks noGrp="1"/>
          </p:cNvSpPr>
          <p:nvPr>
            <p:ph type="body" idx="2"/>
          </p:nvPr>
        </p:nvSpPr>
        <p:spPr>
          <a:xfrm>
            <a:off x="1154955" y="2895600"/>
            <a:ext cx="2793158" cy="3129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32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2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1">
              <a:spcBef>
                <a:spcPts val="0"/>
              </a:spcBef>
              <a:buNone/>
              <a:defRPr/>
            </a:lvl1pPr>
            <a:lvl2pPr marL="0" lvl="1" indent="0" algn="ctr" rtl="1">
              <a:spcBef>
                <a:spcPts val="0"/>
              </a:spcBef>
              <a:buNone/>
              <a:defRPr/>
            </a:lvl2pPr>
            <a:lvl3pPr marL="0" lvl="2" indent="0" algn="ctr" rtl="1">
              <a:spcBef>
                <a:spcPts val="0"/>
              </a:spcBef>
              <a:buNone/>
              <a:defRPr/>
            </a:lvl3pPr>
            <a:lvl4pPr marL="0" lvl="3" indent="0" algn="ctr" rtl="1">
              <a:spcBef>
                <a:spcPts val="0"/>
              </a:spcBef>
              <a:buNone/>
              <a:defRPr/>
            </a:lvl4pPr>
            <a:lvl5pPr marL="0" lvl="4" indent="0" algn="ctr" rtl="1">
              <a:spcBef>
                <a:spcPts val="0"/>
              </a:spcBef>
              <a:buNone/>
              <a:defRPr/>
            </a:lvl5pPr>
            <a:lvl6pPr marL="0" lvl="5" indent="0" algn="ctr" rtl="1">
              <a:spcBef>
                <a:spcPts val="0"/>
              </a:spcBef>
              <a:buNone/>
              <a:defRPr/>
            </a:lvl6pPr>
            <a:lvl7pPr marL="0" lvl="6" indent="0" algn="ctr" rtl="1">
              <a:spcBef>
                <a:spcPts val="0"/>
              </a:spcBef>
              <a:buNone/>
              <a:defRPr/>
            </a:lvl7pPr>
            <a:lvl8pPr marL="0" lvl="7" indent="0" algn="ctr" rtl="1">
              <a:spcBef>
                <a:spcPts val="0"/>
              </a:spcBef>
              <a:buNone/>
              <a:defRPr/>
            </a:lvl8pPr>
            <a:lvl9pPr marL="0" lvl="8" indent="0" algn="ctr" rtl="1">
              <a:spcBef>
                <a:spcPts val="0"/>
              </a:spcBef>
              <a:buNone/>
              <a:defRPr/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תמונה עם כיתוב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3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2" name="Google Shape;112;p3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3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3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3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20" name="Google Shape;120;p33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3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22" name="Google Shape;122;p33"/>
          <p:cNvSpPr txBox="1"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3"/>
          <p:cNvSpPr>
            <a:spLocks noGrp="1"/>
          </p:cNvSpPr>
          <p:nvPr>
            <p:ph type="pic" idx="2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Google Shape;124;p33"/>
          <p:cNvSpPr txBox="1">
            <a:spLocks noGrp="1"/>
          </p:cNvSpPr>
          <p:nvPr>
            <p:ph type="body" idx="1"/>
          </p:nvPr>
        </p:nvSpPr>
        <p:spPr>
          <a:xfrm>
            <a:off x="1154955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5" name="Google Shape;125;p33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3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1">
              <a:spcBef>
                <a:spcPts val="0"/>
              </a:spcBef>
              <a:buNone/>
              <a:defRPr/>
            </a:lvl1pPr>
            <a:lvl2pPr marL="0" lvl="1" indent="0" algn="ctr" rtl="1">
              <a:spcBef>
                <a:spcPts val="0"/>
              </a:spcBef>
              <a:buNone/>
              <a:defRPr/>
            </a:lvl2pPr>
            <a:lvl3pPr marL="0" lvl="2" indent="0" algn="ctr" rtl="1">
              <a:spcBef>
                <a:spcPts val="0"/>
              </a:spcBef>
              <a:buNone/>
              <a:defRPr/>
            </a:lvl3pPr>
            <a:lvl4pPr marL="0" lvl="3" indent="0" algn="ctr" rtl="1">
              <a:spcBef>
                <a:spcPts val="0"/>
              </a:spcBef>
              <a:buNone/>
              <a:defRPr/>
            </a:lvl4pPr>
            <a:lvl5pPr marL="0" lvl="4" indent="0" algn="ctr" rtl="1">
              <a:spcBef>
                <a:spcPts val="0"/>
              </a:spcBef>
              <a:buNone/>
              <a:defRPr/>
            </a:lvl5pPr>
            <a:lvl6pPr marL="0" lvl="5" indent="0" algn="ctr" rtl="1">
              <a:spcBef>
                <a:spcPts val="0"/>
              </a:spcBef>
              <a:buNone/>
              <a:defRPr/>
            </a:lvl6pPr>
            <a:lvl7pPr marL="0" lvl="6" indent="0" algn="ctr" rtl="1">
              <a:spcBef>
                <a:spcPts val="0"/>
              </a:spcBef>
              <a:buNone/>
              <a:defRPr/>
            </a:lvl7pPr>
            <a:lvl8pPr marL="0" lvl="7" indent="0" algn="ctr" rtl="1">
              <a:spcBef>
                <a:spcPts val="0"/>
              </a:spcBef>
              <a:buNone/>
              <a:defRPr/>
            </a:lvl8pPr>
            <a:lvl9pPr marL="0" lvl="8" indent="0" algn="ctr" rtl="1">
              <a:spcBef>
                <a:spcPts val="0"/>
              </a:spcBef>
              <a:buNone/>
              <a:defRPr/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4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Google Shape;11;p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4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4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4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" name="Google Shape;19;p2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0" name="Google Shape;20;p24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Google Shape;24;p2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1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1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1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1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1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1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1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1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1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ke_new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clmentbisaillon/fake-and-real-news-datase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slide" Target="slid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www.whitehouse.gov/briefings-statements/president-donald-j-trumps-proclamation-jerusalem-capital-state-israe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slide" Target="slide12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"/>
          <p:cNvSpPr txBox="1">
            <a:spLocks noGrp="1"/>
          </p:cNvSpPr>
          <p:nvPr>
            <p:ph type="ctrTitle"/>
          </p:nvPr>
        </p:nvSpPr>
        <p:spPr>
          <a:xfrm>
            <a:off x="647700" y="981075"/>
            <a:ext cx="10906125" cy="194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Font typeface="Century Gothic"/>
              <a:buNone/>
            </a:pPr>
            <a:r>
              <a:rPr lang="en-US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science final project - NLP:</a:t>
            </a:r>
            <a:br>
              <a:rPr lang="en-US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Fake &amp; Real news classification</a:t>
            </a:r>
            <a:endParaRPr b="1" dirty="0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0" name="Google Shape;260;p1"/>
          <p:cNvSpPr txBox="1"/>
          <p:nvPr/>
        </p:nvSpPr>
        <p:spPr>
          <a:xfrm>
            <a:off x="2097903" y="5571531"/>
            <a:ext cx="80057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Cecilia Moskovitch &amp; Irena Shtelman Kravitz </a:t>
            </a:r>
            <a:endParaRPr/>
          </a:p>
        </p:txBody>
      </p:sp>
      <p:pic>
        <p:nvPicPr>
          <p:cNvPr id="261" name="Google Shape;261;p1" descr="How an Algorithm Can Distinguish Between Fake and Real New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600" y="3411537"/>
            <a:ext cx="27432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" descr="What's Real and What's Fake? How to Spot Fake News On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5425" y="3411537"/>
            <a:ext cx="2743200" cy="167798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" descr="Quiz: Real or fake news? - CBBC - BBC"/>
          <p:cNvSpPr/>
          <p:nvPr/>
        </p:nvSpPr>
        <p:spPr>
          <a:xfrm>
            <a:off x="155575" y="-144463"/>
            <a:ext cx="1339850" cy="1339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p1" descr="Quiz: Real or fake news? - CBBC - BBC"/>
          <p:cNvSpPr/>
          <p:nvPr/>
        </p:nvSpPr>
        <p:spPr>
          <a:xfrm>
            <a:off x="155575" y="-144463"/>
            <a:ext cx="2887654" cy="2887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5" name="Google Shape;265;p1" descr="Real or Fake News?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72012" y="3411536"/>
            <a:ext cx="2743200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"/>
          <p:cNvSpPr txBox="1"/>
          <p:nvPr/>
        </p:nvSpPr>
        <p:spPr>
          <a:xfrm>
            <a:off x="10287075" y="5925475"/>
            <a:ext cx="126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NOV 2020</a:t>
            </a:r>
            <a:endParaRPr sz="1600" b="1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0"/>
          <p:cNvSpPr txBox="1">
            <a:spLocks noGrp="1"/>
          </p:cNvSpPr>
          <p:nvPr>
            <p:ph type="title"/>
          </p:nvPr>
        </p:nvSpPr>
        <p:spPr>
          <a:xfrm>
            <a:off x="1154953" y="897467"/>
            <a:ext cx="8761413" cy="101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entury Gothic"/>
              <a:buNone/>
            </a:pPr>
            <a:r>
              <a:rPr lang="en-US" b="1">
                <a:solidFill>
                  <a:schemeClr val="accent6"/>
                </a:solidFill>
              </a:rPr>
              <a:t>Number of words in text – outliers detection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361" name="Google Shape;361;p10">
            <a:hlinkClick r:id="rId3" action="ppaction://hlinksldjump"/>
          </p:cNvPr>
          <p:cNvSpPr/>
          <p:nvPr/>
        </p:nvSpPr>
        <p:spPr>
          <a:xfrm>
            <a:off x="5965401" y="6052297"/>
            <a:ext cx="638175" cy="485775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2" name="Google Shape;362;p10"/>
          <p:cNvPicPr preferRelativeResize="0"/>
          <p:nvPr/>
        </p:nvPicPr>
        <p:blipFill rotWithShape="1">
          <a:blip r:embed="rId4">
            <a:alphaModFix/>
          </a:blip>
          <a:srcRect l="6668" t="38614" r="60800" b="30287"/>
          <a:stretch/>
        </p:blipFill>
        <p:spPr>
          <a:xfrm>
            <a:off x="737114" y="2828925"/>
            <a:ext cx="4111111" cy="315669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363" name="Google Shape;363;p10"/>
          <p:cNvPicPr preferRelativeResize="0"/>
          <p:nvPr/>
        </p:nvPicPr>
        <p:blipFill rotWithShape="1">
          <a:blip r:embed="rId5">
            <a:alphaModFix/>
          </a:blip>
          <a:srcRect l="6720" t="43422" r="60913" b="25506"/>
          <a:stretch/>
        </p:blipFill>
        <p:spPr>
          <a:xfrm>
            <a:off x="7461764" y="2819400"/>
            <a:ext cx="4111111" cy="3166221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364" name="Google Shape;364;p10"/>
          <p:cNvSpPr txBox="1"/>
          <p:nvPr/>
        </p:nvSpPr>
        <p:spPr>
          <a:xfrm>
            <a:off x="5293904" y="4120592"/>
            <a:ext cx="172218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Drop outliers - samples with over 700 words in text</a:t>
            </a:r>
            <a:endParaRPr/>
          </a:p>
        </p:txBody>
      </p:sp>
      <p:sp>
        <p:nvSpPr>
          <p:cNvPr id="365" name="Google Shape;365;p10"/>
          <p:cNvSpPr/>
          <p:nvPr/>
        </p:nvSpPr>
        <p:spPr>
          <a:xfrm>
            <a:off x="5391150" y="3533047"/>
            <a:ext cx="1624935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1"/>
          <p:cNvSpPr txBox="1">
            <a:spLocks noGrp="1"/>
          </p:cNvSpPr>
          <p:nvPr>
            <p:ph type="title"/>
          </p:nvPr>
        </p:nvSpPr>
        <p:spPr>
          <a:xfrm>
            <a:off x="1154953" y="897467"/>
            <a:ext cx="8761413" cy="101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entury Gothic"/>
              <a:buNone/>
            </a:pPr>
            <a:r>
              <a:rPr lang="en-US" b="1">
                <a:solidFill>
                  <a:schemeClr val="accent6"/>
                </a:solidFill>
              </a:rPr>
              <a:t>Number of characters in text and average word len in text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372" name="Google Shape;372;p11">
            <a:hlinkClick r:id="rId3" action="ppaction://hlinksldjump"/>
          </p:cNvPr>
          <p:cNvSpPr/>
          <p:nvPr/>
        </p:nvSpPr>
        <p:spPr>
          <a:xfrm rot="10800000">
            <a:off x="11306160" y="6172589"/>
            <a:ext cx="638175" cy="485775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3" name="Google Shape;373;p11"/>
          <p:cNvPicPr preferRelativeResize="0"/>
          <p:nvPr/>
        </p:nvPicPr>
        <p:blipFill rotWithShape="1">
          <a:blip r:embed="rId4">
            <a:alphaModFix/>
          </a:blip>
          <a:srcRect l="6881" t="30741" r="52634" b="25411"/>
          <a:stretch/>
        </p:blipFill>
        <p:spPr>
          <a:xfrm>
            <a:off x="542922" y="2752995"/>
            <a:ext cx="5438778" cy="155230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374" name="Google Shape;374;p11"/>
          <p:cNvSpPr txBox="1"/>
          <p:nvPr/>
        </p:nvSpPr>
        <p:spPr>
          <a:xfrm>
            <a:off x="1483823" y="2281842"/>
            <a:ext cx="3366475" cy="36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Number of characters in text</a:t>
            </a:r>
            <a:endParaRPr sz="18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5" name="Google Shape;375;p11"/>
          <p:cNvSpPr txBox="1"/>
          <p:nvPr/>
        </p:nvSpPr>
        <p:spPr>
          <a:xfrm>
            <a:off x="7776040" y="2281842"/>
            <a:ext cx="2530814" cy="36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Average word length</a:t>
            </a:r>
            <a:endParaRPr sz="18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6" name="Google Shape;376;p11"/>
          <p:cNvPicPr preferRelativeResize="0"/>
          <p:nvPr/>
        </p:nvPicPr>
        <p:blipFill rotWithShape="1">
          <a:blip r:embed="rId5">
            <a:alphaModFix/>
          </a:blip>
          <a:srcRect l="6560" t="28901" r="16398" b="11661"/>
          <a:stretch/>
        </p:blipFill>
        <p:spPr>
          <a:xfrm>
            <a:off x="6381749" y="2752995"/>
            <a:ext cx="5319395" cy="155230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377" name="Google Shape;377;p11"/>
          <p:cNvPicPr preferRelativeResize="0"/>
          <p:nvPr/>
        </p:nvPicPr>
        <p:blipFill rotWithShape="1">
          <a:blip r:embed="rId6">
            <a:alphaModFix/>
          </a:blip>
          <a:srcRect l="58086" t="23931" r="13010" b="15662"/>
          <a:stretch/>
        </p:blipFill>
        <p:spPr>
          <a:xfrm>
            <a:off x="3394553" y="4407121"/>
            <a:ext cx="5749447" cy="2346104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2"/>
          <p:cNvSpPr txBox="1">
            <a:spLocks noGrp="1"/>
          </p:cNvSpPr>
          <p:nvPr>
            <p:ph type="title"/>
          </p:nvPr>
        </p:nvSpPr>
        <p:spPr>
          <a:xfrm>
            <a:off x="1154953" y="676405"/>
            <a:ext cx="8761413" cy="142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entury Gothic"/>
              <a:buNone/>
            </a:pPr>
            <a:r>
              <a:rPr lang="en-US" b="1">
                <a:solidFill>
                  <a:schemeClr val="accent6"/>
                </a:solidFill>
              </a:rPr>
              <a:t>Named entities – PERSON </a:t>
            </a:r>
            <a:r>
              <a:rPr lang="en-US" sz="2800" b="1">
                <a:solidFill>
                  <a:schemeClr val="accent6"/>
                </a:solidFill>
              </a:rPr>
              <a:t>(People, including fictional)</a:t>
            </a:r>
            <a:endParaRPr/>
          </a:p>
        </p:txBody>
      </p:sp>
      <p:sp>
        <p:nvSpPr>
          <p:cNvPr id="384" name="Google Shape;384;p12">
            <a:hlinkClick r:id="rId3" action="ppaction://hlinksldjump"/>
          </p:cNvPr>
          <p:cNvSpPr/>
          <p:nvPr/>
        </p:nvSpPr>
        <p:spPr>
          <a:xfrm>
            <a:off x="11175576" y="5985622"/>
            <a:ext cx="638175" cy="485775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5" name="Google Shape;385;p12"/>
          <p:cNvSpPr txBox="1"/>
          <p:nvPr/>
        </p:nvSpPr>
        <p:spPr>
          <a:xfrm>
            <a:off x="2714676" y="5621898"/>
            <a:ext cx="5641965" cy="99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Donald Trump is most frequent in both real &amp; fake news</a:t>
            </a:r>
            <a:endParaRPr sz="14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8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Hillary Clinton is more frequent in fake news</a:t>
            </a:r>
            <a:endParaRPr sz="14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8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Vladimir Putin is more frequent in real news</a:t>
            </a:r>
            <a:endParaRPr/>
          </a:p>
        </p:txBody>
      </p:sp>
      <p:pic>
        <p:nvPicPr>
          <p:cNvPr id="386" name="Google Shape;386;p12"/>
          <p:cNvPicPr preferRelativeResize="0"/>
          <p:nvPr/>
        </p:nvPicPr>
        <p:blipFill rotWithShape="1">
          <a:blip r:embed="rId4">
            <a:alphaModFix/>
          </a:blip>
          <a:srcRect l="59120" t="33543" r="25730" b="39533"/>
          <a:stretch/>
        </p:blipFill>
        <p:spPr>
          <a:xfrm>
            <a:off x="593080" y="2340936"/>
            <a:ext cx="5194852" cy="276970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387" name="Google Shape;387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5366" y="2340935"/>
            <a:ext cx="5194852" cy="276970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3"/>
          <p:cNvSpPr txBox="1">
            <a:spLocks noGrp="1"/>
          </p:cNvSpPr>
          <p:nvPr>
            <p:ph type="title"/>
          </p:nvPr>
        </p:nvSpPr>
        <p:spPr>
          <a:xfrm>
            <a:off x="1154953" y="764088"/>
            <a:ext cx="8761413" cy="1265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entury Gothic"/>
              <a:buNone/>
            </a:pPr>
            <a:r>
              <a:rPr lang="en-US" b="1">
                <a:solidFill>
                  <a:schemeClr val="accent6"/>
                </a:solidFill>
              </a:rPr>
              <a:t>Named entities – ORG </a:t>
            </a:r>
            <a:r>
              <a:rPr lang="en-US" sz="2800" b="1">
                <a:solidFill>
                  <a:schemeClr val="accent6"/>
                </a:solidFill>
              </a:rPr>
              <a:t>(Companies, agencies, institutions, etc.)</a:t>
            </a:r>
            <a:endParaRPr/>
          </a:p>
        </p:txBody>
      </p:sp>
      <p:sp>
        <p:nvSpPr>
          <p:cNvPr id="394" name="Google Shape;394;p13">
            <a:hlinkClick r:id="rId3" action="ppaction://hlinksldjump"/>
          </p:cNvPr>
          <p:cNvSpPr/>
          <p:nvPr/>
        </p:nvSpPr>
        <p:spPr>
          <a:xfrm>
            <a:off x="11175576" y="5985622"/>
            <a:ext cx="638175" cy="485775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5" name="Google Shape;395;p13"/>
          <p:cNvSpPr txBox="1"/>
          <p:nvPr/>
        </p:nvSpPr>
        <p:spPr>
          <a:xfrm>
            <a:off x="1310929" y="5604493"/>
            <a:ext cx="8925447" cy="86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Reuters is frequent in real news while Fox news &amp; Washington post are frequent in fake news</a:t>
            </a:r>
            <a:endParaRPr sz="14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8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European union / EU are frequent in real news while Republican party / GOP &amp; FBI are frequent in fake news</a:t>
            </a:r>
            <a:endParaRPr/>
          </a:p>
        </p:txBody>
      </p:sp>
      <p:pic>
        <p:nvPicPr>
          <p:cNvPr id="396" name="Google Shape;396;p13"/>
          <p:cNvPicPr preferRelativeResize="0"/>
          <p:nvPr/>
        </p:nvPicPr>
        <p:blipFill rotWithShape="1">
          <a:blip r:embed="rId4">
            <a:alphaModFix/>
          </a:blip>
          <a:srcRect l="59120" t="59893" r="25730" b="13625"/>
          <a:stretch/>
        </p:blipFill>
        <p:spPr>
          <a:xfrm>
            <a:off x="578801" y="2410506"/>
            <a:ext cx="5194852" cy="2723593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397" name="Google Shape;39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15930" y="2405903"/>
            <a:ext cx="5194852" cy="2723593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4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867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entury Gothic"/>
              <a:buNone/>
            </a:pPr>
            <a:r>
              <a:rPr lang="en-US" b="1">
                <a:solidFill>
                  <a:schemeClr val="accent6"/>
                </a:solidFill>
              </a:rPr>
              <a:t>Named entities – EVENT </a:t>
            </a:r>
            <a:r>
              <a:rPr lang="en-US" sz="2800" b="1">
                <a:solidFill>
                  <a:schemeClr val="accent6"/>
                </a:solidFill>
              </a:rPr>
              <a:t>(Named hurricanes, battles, wars, sports events, etc.)</a:t>
            </a:r>
            <a:endParaRPr/>
          </a:p>
        </p:txBody>
      </p:sp>
      <p:sp>
        <p:nvSpPr>
          <p:cNvPr id="404" name="Google Shape;404;p14">
            <a:hlinkClick r:id="rId3" action="ppaction://hlinksldjump"/>
          </p:cNvPr>
          <p:cNvSpPr/>
          <p:nvPr/>
        </p:nvSpPr>
        <p:spPr>
          <a:xfrm rot="10800000">
            <a:off x="11465383" y="5985621"/>
            <a:ext cx="638175" cy="485775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5" name="Google Shape;405;p14"/>
          <p:cNvSpPr txBox="1"/>
          <p:nvPr/>
        </p:nvSpPr>
        <p:spPr>
          <a:xfrm>
            <a:off x="212944" y="5316207"/>
            <a:ext cx="11175576" cy="13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Watergate is frequent in fake news</a:t>
            </a:r>
            <a:endParaRPr sz="14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8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Hurricane Irma &amp; Hurricane Harvey are frequent in real news while Hurricane Katrina is frequent in both fake &amp; real news</a:t>
            </a:r>
            <a:endParaRPr sz="14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8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Iran is frequent in real news</a:t>
            </a:r>
            <a:endParaRPr/>
          </a:p>
          <a:p>
            <a:pPr marL="6858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Word war is frequent in both fake &amp; real news</a:t>
            </a:r>
            <a:endParaRPr/>
          </a:p>
        </p:txBody>
      </p:sp>
      <p:pic>
        <p:nvPicPr>
          <p:cNvPr id="406" name="Google Shape;406;p14"/>
          <p:cNvPicPr preferRelativeResize="0"/>
          <p:nvPr/>
        </p:nvPicPr>
        <p:blipFill rotWithShape="1">
          <a:blip r:embed="rId4">
            <a:alphaModFix/>
          </a:blip>
          <a:srcRect l="59004" t="39371" r="26038" b="34123"/>
          <a:stretch/>
        </p:blipFill>
        <p:spPr>
          <a:xfrm>
            <a:off x="778979" y="2380282"/>
            <a:ext cx="5128592" cy="272668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407" name="Google Shape;407;p14"/>
          <p:cNvPicPr preferRelativeResize="0"/>
          <p:nvPr/>
        </p:nvPicPr>
        <p:blipFill rotWithShape="1">
          <a:blip r:embed="rId5">
            <a:alphaModFix/>
          </a:blip>
          <a:srcRect l="2026" t="4292" r="586" b="2078"/>
          <a:stretch/>
        </p:blipFill>
        <p:spPr>
          <a:xfrm>
            <a:off x="6482191" y="2380282"/>
            <a:ext cx="5128592" cy="272668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5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entury Gothic"/>
              <a:buNone/>
            </a:pPr>
            <a:r>
              <a:rPr lang="en-US" b="1">
                <a:solidFill>
                  <a:schemeClr val="accent6"/>
                </a:solidFill>
              </a:rPr>
              <a:t>Models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414" name="Google Shape;414;p15"/>
          <p:cNvSpPr txBox="1">
            <a:spLocks noGrp="1"/>
          </p:cNvSpPr>
          <p:nvPr>
            <p:ph type="body" idx="1"/>
          </p:nvPr>
        </p:nvSpPr>
        <p:spPr>
          <a:xfrm>
            <a:off x="2419464" y="3496304"/>
            <a:ext cx="1591434" cy="43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80"/>
              <a:buNone/>
            </a:pPr>
            <a:r>
              <a:rPr lang="en-US" sz="1600" b="1">
                <a:solidFill>
                  <a:srgbClr val="FF0000"/>
                </a:solidFill>
              </a:rPr>
              <a:t>BOW</a:t>
            </a:r>
            <a:r>
              <a:rPr lang="en-US" sz="1600" b="1">
                <a:solidFill>
                  <a:schemeClr val="dk2"/>
                </a:solidFill>
              </a:rPr>
              <a:t> models</a:t>
            </a:r>
            <a:endParaRPr sz="16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 sz="2400" b="1">
              <a:solidFill>
                <a:schemeClr val="dk2"/>
              </a:solidFill>
            </a:endParaRPr>
          </a:p>
        </p:txBody>
      </p:sp>
      <p:sp>
        <p:nvSpPr>
          <p:cNvPr id="415" name="Google Shape;415;p15"/>
          <p:cNvSpPr txBox="1"/>
          <p:nvPr/>
        </p:nvSpPr>
        <p:spPr>
          <a:xfrm>
            <a:off x="6818717" y="5495925"/>
            <a:ext cx="4134500" cy="110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entury Gothic"/>
              <a:buAutoNum type="arabicPeriod"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RNN with embedding &amp; LSTM without lemmatization</a:t>
            </a:r>
            <a:endParaRPr/>
          </a:p>
          <a:p>
            <a:pPr marL="457200" marR="0" lvl="0" indent="-457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entury Gothic"/>
              <a:buAutoNum type="arabicPeriod"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RNN with glove embedding &amp; LSTM without lemmatization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b="1" i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b="1" i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p15"/>
          <p:cNvSpPr txBox="1"/>
          <p:nvPr/>
        </p:nvSpPr>
        <p:spPr>
          <a:xfrm>
            <a:off x="7028906" y="2818855"/>
            <a:ext cx="2895933" cy="434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r>
              <a:rPr lang="en-US" sz="16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Split the data to train &amp; test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b="1" i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7" name="Google Shape;417;p15"/>
          <p:cNvSpPr txBox="1"/>
          <p:nvPr/>
        </p:nvSpPr>
        <p:spPr>
          <a:xfrm>
            <a:off x="1100250" y="5467394"/>
            <a:ext cx="4229860" cy="136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entury Gothic"/>
              <a:buAutoNum type="arabicPeriod"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Logistic regression with lemmatization</a:t>
            </a:r>
            <a:endParaRPr/>
          </a:p>
          <a:p>
            <a:pPr marL="457200" marR="0" lvl="0" indent="-457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entury Gothic"/>
              <a:buAutoNum type="arabicPeriod"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Random forest with lemmatization</a:t>
            </a:r>
            <a:endParaRPr/>
          </a:p>
          <a:p>
            <a:pPr marL="457200" marR="0" lvl="0" indent="-457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entury Gothic"/>
              <a:buAutoNum type="arabicPeriod"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Logistic regression without lemmatization</a:t>
            </a:r>
            <a:endParaRPr/>
          </a:p>
          <a:p>
            <a:pPr marL="457200" marR="0" lvl="0" indent="-457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Century Gothic"/>
              <a:buAutoNum type="arabicPeriod"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Random forest without lemmatization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b="1" i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b="1" i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8" name="Google Shape;418;p15"/>
          <p:cNvSpPr txBox="1"/>
          <p:nvPr/>
        </p:nvSpPr>
        <p:spPr>
          <a:xfrm>
            <a:off x="7293656" y="3446157"/>
            <a:ext cx="2401060" cy="43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r>
              <a:rPr lang="en-US" sz="1600" b="1" i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 learning </a:t>
            </a:r>
            <a:r>
              <a:rPr lang="en-US" sz="16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models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b="1" i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1767215" y="2825162"/>
            <a:ext cx="2895933" cy="434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r>
              <a:rPr lang="en-US" sz="16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Split the data to train &amp; test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b="1" i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2000472" y="2162747"/>
            <a:ext cx="2429420" cy="434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r>
              <a:rPr lang="en-US" sz="16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DF </a:t>
            </a:r>
            <a:r>
              <a:rPr lang="en-US" sz="1600" b="1" i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</a:t>
            </a:r>
            <a:r>
              <a:rPr lang="en-US" sz="16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lemmatization</a:t>
            </a:r>
            <a:endParaRPr sz="1600" b="1" i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b="1" i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1" name="Google Shape;421;p15"/>
          <p:cNvSpPr txBox="1"/>
          <p:nvPr/>
        </p:nvSpPr>
        <p:spPr>
          <a:xfrm>
            <a:off x="7150889" y="2187198"/>
            <a:ext cx="2686595" cy="434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r>
              <a:rPr lang="en-US" sz="16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DF </a:t>
            </a:r>
            <a:r>
              <a:rPr lang="en-US" sz="1600" b="1" i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without</a:t>
            </a:r>
            <a:r>
              <a:rPr lang="en-US" sz="16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lemmatization</a:t>
            </a:r>
            <a:endParaRPr sz="1600" b="1" i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b="1" i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2" name="Google Shape;422;p15"/>
          <p:cNvSpPr/>
          <p:nvPr/>
        </p:nvSpPr>
        <p:spPr>
          <a:xfrm>
            <a:off x="8234557" y="2506471"/>
            <a:ext cx="484632" cy="3143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3" name="Google Shape;423;p15"/>
          <p:cNvSpPr/>
          <p:nvPr/>
        </p:nvSpPr>
        <p:spPr>
          <a:xfrm>
            <a:off x="2932761" y="2512645"/>
            <a:ext cx="484632" cy="3143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4" name="Google Shape;424;p15"/>
          <p:cNvSpPr/>
          <p:nvPr/>
        </p:nvSpPr>
        <p:spPr>
          <a:xfrm>
            <a:off x="8234557" y="3171060"/>
            <a:ext cx="484632" cy="3143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5" name="Google Shape;425;p15"/>
          <p:cNvSpPr/>
          <p:nvPr/>
        </p:nvSpPr>
        <p:spPr>
          <a:xfrm>
            <a:off x="2932761" y="3131832"/>
            <a:ext cx="484632" cy="3143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6" name="Google Shape;426;p15"/>
          <p:cNvSpPr/>
          <p:nvPr/>
        </p:nvSpPr>
        <p:spPr>
          <a:xfrm rot="4709656">
            <a:off x="5346610" y="1827167"/>
            <a:ext cx="303687" cy="3097939"/>
          </a:xfrm>
          <a:prstGeom prst="downArrow">
            <a:avLst>
              <a:gd name="adj1" fmla="val 49999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7" name="Google Shape;427;p15"/>
          <p:cNvSpPr txBox="1"/>
          <p:nvPr/>
        </p:nvSpPr>
        <p:spPr>
          <a:xfrm>
            <a:off x="1915969" y="4166830"/>
            <a:ext cx="2094929" cy="100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✔"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TF – IDF vectorizer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✔"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Cross validation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✔"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Grid search</a:t>
            </a:r>
            <a:endParaRPr sz="2400" b="1" i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b="1" i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8" name="Google Shape;428;p15"/>
          <p:cNvSpPr/>
          <p:nvPr/>
        </p:nvSpPr>
        <p:spPr>
          <a:xfrm>
            <a:off x="2927142" y="3833896"/>
            <a:ext cx="484632" cy="3143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15"/>
          <p:cNvSpPr/>
          <p:nvPr/>
        </p:nvSpPr>
        <p:spPr>
          <a:xfrm>
            <a:off x="2927142" y="5176748"/>
            <a:ext cx="484632" cy="3143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0" name="Google Shape;430;p15"/>
          <p:cNvSpPr txBox="1"/>
          <p:nvPr/>
        </p:nvSpPr>
        <p:spPr>
          <a:xfrm>
            <a:off x="7429408" y="4186844"/>
            <a:ext cx="2781392" cy="100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✔"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sequence matrix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✔"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Max words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✔"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Max len</a:t>
            </a:r>
            <a:endParaRPr sz="2400" b="1" i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b="1" i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15"/>
          <p:cNvSpPr/>
          <p:nvPr/>
        </p:nvSpPr>
        <p:spPr>
          <a:xfrm>
            <a:off x="8251870" y="5196762"/>
            <a:ext cx="484632" cy="3143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2" name="Google Shape;432;p15"/>
          <p:cNvSpPr/>
          <p:nvPr/>
        </p:nvSpPr>
        <p:spPr>
          <a:xfrm>
            <a:off x="8236096" y="3753994"/>
            <a:ext cx="484632" cy="3143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6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entury Gothic"/>
              <a:buNone/>
            </a:pPr>
            <a:r>
              <a:rPr lang="en-US" b="1">
                <a:solidFill>
                  <a:schemeClr val="accent6"/>
                </a:solidFill>
              </a:rPr>
              <a:t>Random forest models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439" name="Google Shape;439;p16"/>
          <p:cNvSpPr txBox="1"/>
          <p:nvPr/>
        </p:nvSpPr>
        <p:spPr>
          <a:xfrm>
            <a:off x="1403904" y="2363281"/>
            <a:ext cx="2319380" cy="36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 lemmatization</a:t>
            </a:r>
            <a:endParaRPr sz="18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0" name="Google Shape;440;p16"/>
          <p:cNvSpPr txBox="1"/>
          <p:nvPr/>
        </p:nvSpPr>
        <p:spPr>
          <a:xfrm>
            <a:off x="5599134" y="2402928"/>
            <a:ext cx="2684942" cy="36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Without lemmatization</a:t>
            </a:r>
            <a:endParaRPr sz="18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1" name="Google Shape;441;p16"/>
          <p:cNvSpPr txBox="1"/>
          <p:nvPr/>
        </p:nvSpPr>
        <p:spPr>
          <a:xfrm>
            <a:off x="8971580" y="2241325"/>
            <a:ext cx="3043824" cy="448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✔"/>
            </a:pPr>
            <a:r>
              <a:rPr lang="en-US" sz="1400" b="1" i="0" u="sng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Parameters</a:t>
            </a: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min_samples_leaf = 2</a:t>
            </a:r>
            <a:endParaRPr sz="1400" b="1" i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n_estimators = 100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criterion = ‘entropy’</a:t>
            </a:r>
            <a:endParaRPr sz="1400" b="1" i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class_weights = ‘balanced’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✔"/>
            </a:pPr>
            <a:r>
              <a:rPr lang="en-US" sz="1400" b="1" i="0" u="sng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 lemmatization</a:t>
            </a: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Train accuracy = 	0.9995224450811844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Test accuracy = 	</a:t>
            </a:r>
            <a:r>
              <a:rPr lang="en-US" sz="1400" b="1" i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0.9852660300136425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✔"/>
            </a:pPr>
            <a:r>
              <a:rPr lang="en-US" sz="1400" b="1" i="0" u="sng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Without lemmatization</a:t>
            </a: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Train accuracy = 	0.999556556146814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Test accuracy = 	0.9830832196452933</a:t>
            </a:r>
            <a:endParaRPr/>
          </a:p>
        </p:txBody>
      </p:sp>
      <p:pic>
        <p:nvPicPr>
          <p:cNvPr id="442" name="Google Shape;442;p16"/>
          <p:cNvPicPr preferRelativeResize="0"/>
          <p:nvPr/>
        </p:nvPicPr>
        <p:blipFill rotWithShape="1">
          <a:blip r:embed="rId3">
            <a:alphaModFix/>
          </a:blip>
          <a:srcRect l="6290" t="47444" r="65646" b="35257"/>
          <a:stretch/>
        </p:blipFill>
        <p:spPr>
          <a:xfrm>
            <a:off x="683161" y="2938839"/>
            <a:ext cx="3713653" cy="149831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443" name="Google Shape;443;p16"/>
          <p:cNvPicPr preferRelativeResize="0"/>
          <p:nvPr/>
        </p:nvPicPr>
        <p:blipFill rotWithShape="1">
          <a:blip r:embed="rId4">
            <a:alphaModFix/>
          </a:blip>
          <a:srcRect l="6666" t="41612" r="71021" b="20060"/>
          <a:stretch/>
        </p:blipFill>
        <p:spPr>
          <a:xfrm>
            <a:off x="1451116" y="4595517"/>
            <a:ext cx="2272168" cy="2139601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444" name="Google Shape;444;p16"/>
          <p:cNvPicPr preferRelativeResize="0"/>
          <p:nvPr/>
        </p:nvPicPr>
        <p:blipFill rotWithShape="1">
          <a:blip r:embed="rId5">
            <a:alphaModFix/>
          </a:blip>
          <a:srcRect l="6183" t="46297" r="65214" b="35256"/>
          <a:stretch/>
        </p:blipFill>
        <p:spPr>
          <a:xfrm>
            <a:off x="5084778" y="2938839"/>
            <a:ext cx="3713653" cy="1490099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445" name="Google Shape;445;p16"/>
          <p:cNvPicPr preferRelativeResize="0"/>
          <p:nvPr/>
        </p:nvPicPr>
        <p:blipFill rotWithShape="1">
          <a:blip r:embed="rId6">
            <a:alphaModFix/>
          </a:blip>
          <a:srcRect l="6504" t="41326" r="70968" b="20251"/>
          <a:stretch/>
        </p:blipFill>
        <p:spPr>
          <a:xfrm>
            <a:off x="5819966" y="4595517"/>
            <a:ext cx="2243276" cy="213566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7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entury Gothic"/>
              <a:buNone/>
            </a:pPr>
            <a:r>
              <a:rPr lang="en-US" b="1">
                <a:solidFill>
                  <a:schemeClr val="accent6"/>
                </a:solidFill>
              </a:rPr>
              <a:t>Logistic regression models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452" name="Google Shape;452;p17"/>
          <p:cNvSpPr txBox="1"/>
          <p:nvPr/>
        </p:nvSpPr>
        <p:spPr>
          <a:xfrm>
            <a:off x="1403904" y="2363281"/>
            <a:ext cx="2319380" cy="36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 lemmatization</a:t>
            </a:r>
            <a:endParaRPr sz="18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3" name="Google Shape;453;p17"/>
          <p:cNvSpPr txBox="1"/>
          <p:nvPr/>
        </p:nvSpPr>
        <p:spPr>
          <a:xfrm>
            <a:off x="5599134" y="2402928"/>
            <a:ext cx="2684942" cy="36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Without lemmatization</a:t>
            </a:r>
            <a:endParaRPr sz="18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4" name="Google Shape;454;p17"/>
          <p:cNvSpPr txBox="1"/>
          <p:nvPr/>
        </p:nvSpPr>
        <p:spPr>
          <a:xfrm>
            <a:off x="8943584" y="2363281"/>
            <a:ext cx="3006671" cy="431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✔"/>
            </a:pPr>
            <a:r>
              <a:rPr lang="en-US" sz="1400" b="1" i="0" u="sng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Parameters</a:t>
            </a: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max_iter = 200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class_weights = ‘balanced’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C = 4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✔"/>
            </a:pPr>
            <a:r>
              <a:rPr lang="en-US" sz="1400" b="1" i="0" u="sng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 lemmatization</a:t>
            </a: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Train accuracy = 	0.9971687815527357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Test accuracy = 	</a:t>
            </a:r>
            <a:r>
              <a:rPr lang="en-US" sz="1400" b="1" i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0.9908594815825376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✔"/>
            </a:pPr>
            <a:r>
              <a:rPr lang="en-US" sz="1400" b="1" i="0" u="sng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Without lemmatization</a:t>
            </a: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Train accuracy = 	0.997578114340292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Test accuracy = 	0.9892223738062755</a:t>
            </a:r>
            <a:endParaRPr/>
          </a:p>
        </p:txBody>
      </p:sp>
      <p:pic>
        <p:nvPicPr>
          <p:cNvPr id="455" name="Google Shape;455;p17"/>
          <p:cNvPicPr preferRelativeResize="0"/>
          <p:nvPr/>
        </p:nvPicPr>
        <p:blipFill rotWithShape="1">
          <a:blip r:embed="rId3">
            <a:alphaModFix/>
          </a:blip>
          <a:srcRect l="5914" t="48318" r="63277" b="34205"/>
          <a:stretch/>
        </p:blipFill>
        <p:spPr>
          <a:xfrm>
            <a:off x="698008" y="2921843"/>
            <a:ext cx="3731171" cy="149831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456" name="Google Shape;456;p17"/>
          <p:cNvPicPr preferRelativeResize="0"/>
          <p:nvPr/>
        </p:nvPicPr>
        <p:blipFill rotWithShape="1">
          <a:blip r:embed="rId4">
            <a:alphaModFix/>
          </a:blip>
          <a:srcRect l="6720" t="42378" r="71613" b="19295"/>
          <a:stretch/>
        </p:blipFill>
        <p:spPr>
          <a:xfrm>
            <a:off x="1444704" y="4595517"/>
            <a:ext cx="2278580" cy="2105721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457" name="Google Shape;457;p17"/>
          <p:cNvPicPr preferRelativeResize="0"/>
          <p:nvPr/>
        </p:nvPicPr>
        <p:blipFill rotWithShape="1">
          <a:blip r:embed="rId5">
            <a:alphaModFix/>
          </a:blip>
          <a:srcRect l="6398" t="37222" r="65322" b="44814"/>
          <a:stretch/>
        </p:blipFill>
        <p:spPr>
          <a:xfrm>
            <a:off x="5076019" y="2921843"/>
            <a:ext cx="3731171" cy="149831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458" name="Google Shape;458;p17"/>
          <p:cNvPicPr preferRelativeResize="0"/>
          <p:nvPr/>
        </p:nvPicPr>
        <p:blipFill rotWithShape="1">
          <a:blip r:embed="rId6">
            <a:alphaModFix/>
          </a:blip>
          <a:srcRect l="6343" t="43046" r="71021" b="18435"/>
          <a:stretch/>
        </p:blipFill>
        <p:spPr>
          <a:xfrm>
            <a:off x="5791689" y="4569736"/>
            <a:ext cx="2299829" cy="2105721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8"/>
          <p:cNvSpPr txBox="1">
            <a:spLocks noGrp="1"/>
          </p:cNvSpPr>
          <p:nvPr>
            <p:ph type="title"/>
          </p:nvPr>
        </p:nvSpPr>
        <p:spPr>
          <a:xfrm>
            <a:off x="1580838" y="936090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entury Gothic"/>
              <a:buNone/>
            </a:pPr>
            <a:r>
              <a:rPr lang="en-US" b="1">
                <a:solidFill>
                  <a:schemeClr val="accent6"/>
                </a:solidFill>
              </a:rPr>
              <a:t>RNN models with LSTM &amp; embedding</a:t>
            </a:r>
            <a:endParaRPr/>
          </a:p>
        </p:txBody>
      </p:sp>
      <p:sp>
        <p:nvSpPr>
          <p:cNvPr id="465" name="Google Shape;465;p18"/>
          <p:cNvSpPr txBox="1"/>
          <p:nvPr/>
        </p:nvSpPr>
        <p:spPr>
          <a:xfrm>
            <a:off x="1757268" y="2336477"/>
            <a:ext cx="2654530" cy="36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 100D embedding</a:t>
            </a:r>
            <a:endParaRPr sz="18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6" name="Google Shape;466;p18"/>
          <p:cNvSpPr txBox="1"/>
          <p:nvPr/>
        </p:nvSpPr>
        <p:spPr>
          <a:xfrm>
            <a:off x="7399749" y="2336477"/>
            <a:ext cx="3419607" cy="36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 Glove 200D embedding</a:t>
            </a:r>
            <a:endParaRPr sz="18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7" name="Google Shape;467;p18"/>
          <p:cNvPicPr preferRelativeResize="0"/>
          <p:nvPr/>
        </p:nvPicPr>
        <p:blipFill rotWithShape="1">
          <a:blip r:embed="rId3">
            <a:alphaModFix/>
          </a:blip>
          <a:srcRect l="5967" t="48208" r="59139" b="13560"/>
          <a:stretch/>
        </p:blipFill>
        <p:spPr>
          <a:xfrm>
            <a:off x="898545" y="4764498"/>
            <a:ext cx="4371976" cy="192109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468" name="Google Shape;468;p18"/>
          <p:cNvPicPr preferRelativeResize="0"/>
          <p:nvPr/>
        </p:nvPicPr>
        <p:blipFill rotWithShape="1">
          <a:blip r:embed="rId4">
            <a:alphaModFix/>
          </a:blip>
          <a:srcRect l="5967" t="39702" r="59570" b="29713"/>
          <a:stretch/>
        </p:blipFill>
        <p:spPr>
          <a:xfrm>
            <a:off x="6923564" y="4746280"/>
            <a:ext cx="4371976" cy="192109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469" name="Google Shape;469;p18"/>
          <p:cNvPicPr preferRelativeResize="0"/>
          <p:nvPr/>
        </p:nvPicPr>
        <p:blipFill rotWithShape="1">
          <a:blip r:embed="rId5">
            <a:alphaModFix/>
          </a:blip>
          <a:srcRect l="6289" t="21870" r="24946" b="37883"/>
          <a:stretch/>
        </p:blipFill>
        <p:spPr>
          <a:xfrm>
            <a:off x="219204" y="2826236"/>
            <a:ext cx="5730659" cy="1697407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470" name="Google Shape;470;p18"/>
          <p:cNvPicPr preferRelativeResize="0"/>
          <p:nvPr/>
        </p:nvPicPr>
        <p:blipFill rotWithShape="1">
          <a:blip r:embed="rId6">
            <a:alphaModFix/>
          </a:blip>
          <a:srcRect l="6128" t="28901" r="27902" b="35066"/>
          <a:stretch/>
        </p:blipFill>
        <p:spPr>
          <a:xfrm>
            <a:off x="6244224" y="2826236"/>
            <a:ext cx="5730658" cy="1697407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9"/>
          <p:cNvSpPr txBox="1">
            <a:spLocks noGrp="1"/>
          </p:cNvSpPr>
          <p:nvPr>
            <p:ph type="title"/>
          </p:nvPr>
        </p:nvSpPr>
        <p:spPr>
          <a:xfrm>
            <a:off x="1580838" y="936090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entury Gothic"/>
              <a:buNone/>
            </a:pPr>
            <a:r>
              <a:rPr lang="en-US" b="1">
                <a:solidFill>
                  <a:schemeClr val="accent6"/>
                </a:solidFill>
              </a:rPr>
              <a:t>RNN models with LSTM &amp; embedding</a:t>
            </a:r>
            <a:endParaRPr/>
          </a:p>
        </p:txBody>
      </p:sp>
      <p:sp>
        <p:nvSpPr>
          <p:cNvPr id="477" name="Google Shape;477;p19"/>
          <p:cNvSpPr txBox="1"/>
          <p:nvPr/>
        </p:nvSpPr>
        <p:spPr>
          <a:xfrm>
            <a:off x="1693593" y="2346615"/>
            <a:ext cx="2654530" cy="36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 100D embedding</a:t>
            </a:r>
            <a:endParaRPr sz="18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8" name="Google Shape;478;p19"/>
          <p:cNvSpPr txBox="1"/>
          <p:nvPr/>
        </p:nvSpPr>
        <p:spPr>
          <a:xfrm>
            <a:off x="7486386" y="2346615"/>
            <a:ext cx="3419607" cy="36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 Glove 200D embedding</a:t>
            </a:r>
            <a:endParaRPr sz="18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9" name="Google Shape;479;p19"/>
          <p:cNvPicPr preferRelativeResize="0"/>
          <p:nvPr/>
        </p:nvPicPr>
        <p:blipFill rotWithShape="1">
          <a:blip r:embed="rId3">
            <a:alphaModFix/>
          </a:blip>
          <a:srcRect l="6989" t="38841" r="52581" b="22449"/>
          <a:stretch/>
        </p:blipFill>
        <p:spPr>
          <a:xfrm>
            <a:off x="969232" y="4458603"/>
            <a:ext cx="4103253" cy="2138079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480" name="Google Shape;480;p19"/>
          <p:cNvPicPr preferRelativeResize="0"/>
          <p:nvPr/>
        </p:nvPicPr>
        <p:blipFill rotWithShape="1">
          <a:blip r:embed="rId4">
            <a:alphaModFix/>
          </a:blip>
          <a:srcRect l="6666" t="36759" r="52420" b="24265"/>
          <a:stretch/>
        </p:blipFill>
        <p:spPr>
          <a:xfrm>
            <a:off x="7144562" y="4456675"/>
            <a:ext cx="4103253" cy="2141932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481" name="Google Shape;481;p19"/>
          <p:cNvPicPr preferRelativeResize="0"/>
          <p:nvPr/>
        </p:nvPicPr>
        <p:blipFill rotWithShape="1">
          <a:blip r:embed="rId5">
            <a:alphaModFix/>
          </a:blip>
          <a:srcRect l="3622" t="47583" r="65729" b="42625"/>
          <a:stretch/>
        </p:blipFill>
        <p:spPr>
          <a:xfrm>
            <a:off x="254695" y="3006247"/>
            <a:ext cx="5532329" cy="1158203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482" name="Google Shape;482;p19"/>
          <p:cNvPicPr preferRelativeResize="0"/>
          <p:nvPr/>
        </p:nvPicPr>
        <p:blipFill rotWithShape="1">
          <a:blip r:embed="rId6">
            <a:alphaModFix/>
          </a:blip>
          <a:srcRect l="3314" t="52803" r="59314" b="36441"/>
          <a:stretch/>
        </p:blipFill>
        <p:spPr>
          <a:xfrm>
            <a:off x="6430026" y="2989459"/>
            <a:ext cx="5532329" cy="1191777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entury Gothic"/>
              <a:buNone/>
            </a:pPr>
            <a:r>
              <a:rPr lang="en-US" b="1">
                <a:solidFill>
                  <a:schemeClr val="accent6"/>
                </a:solidFill>
              </a:rPr>
              <a:t>The problem and the data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273" name="Google Shape;273;p2"/>
          <p:cNvSpPr txBox="1">
            <a:spLocks noGrp="1"/>
          </p:cNvSpPr>
          <p:nvPr>
            <p:ph type="body" idx="1"/>
          </p:nvPr>
        </p:nvSpPr>
        <p:spPr>
          <a:xfrm>
            <a:off x="0" y="2238376"/>
            <a:ext cx="12100142" cy="45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 dirty="0">
                <a:solidFill>
                  <a:schemeClr val="dk2"/>
                </a:solidFill>
              </a:rPr>
              <a:t>Fake news became a common term during the past few years.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b="1" dirty="0">
                <a:solidFill>
                  <a:schemeClr val="dk2"/>
                </a:solidFill>
              </a:rPr>
              <a:t>	What is fake news?    </a:t>
            </a:r>
            <a:r>
              <a:rPr lang="en-US" b="1" u="sng" dirty="0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https://en.wikipedia.org/wiki/Fake_news</a:t>
            </a:r>
            <a:endParaRPr b="1" dirty="0">
              <a:solidFill>
                <a:schemeClr val="dk2"/>
              </a:solidFill>
            </a:endParaRPr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b="1" dirty="0">
              <a:solidFill>
                <a:schemeClr val="dk2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 dirty="0">
                <a:solidFill>
                  <a:schemeClr val="dk2"/>
                </a:solidFill>
              </a:rPr>
              <a:t>The objective of this project is to build a classifier that can </a:t>
            </a:r>
            <a:r>
              <a:rPr lang="en-US" b="1" u="sng" dirty="0">
                <a:solidFill>
                  <a:schemeClr val="dk2"/>
                </a:solidFill>
              </a:rPr>
              <a:t>predict whether a piece of news is fake</a:t>
            </a:r>
            <a:r>
              <a:rPr lang="en-US" b="1" dirty="0">
                <a:solidFill>
                  <a:schemeClr val="dk2"/>
                </a:solidFill>
              </a:rPr>
              <a:t> based on its content, by using several different NLP models.</a:t>
            </a:r>
            <a:endParaRPr dirty="0"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b="1" dirty="0">
              <a:solidFill>
                <a:schemeClr val="dk2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 dirty="0">
                <a:solidFill>
                  <a:schemeClr val="dk2"/>
                </a:solidFill>
              </a:rPr>
              <a:t>The data used for this project was drawn from Kaggle datasets.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b="1" dirty="0">
                <a:solidFill>
                  <a:schemeClr val="dk2"/>
                </a:solidFill>
              </a:rPr>
              <a:t>	</a:t>
            </a:r>
            <a:r>
              <a:rPr lang="en-US" b="1" u="sng" dirty="0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https://www.kaggle.com/clmentbisaillon/fake-and-real-news-dataset</a:t>
            </a:r>
            <a:endParaRPr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b="1" dirty="0">
              <a:solidFill>
                <a:schemeClr val="dk2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 dirty="0">
                <a:solidFill>
                  <a:schemeClr val="dk2"/>
                </a:solidFill>
              </a:rPr>
              <a:t>There are two different files, one for real news (~ 21.5K samples) and one for fake news (~ 23.5K samples).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b="1" dirty="0">
                <a:solidFill>
                  <a:schemeClr val="dk2"/>
                </a:solidFill>
              </a:rPr>
              <a:t>	Each file contains the following 4 features: Title, Text , Subject &amp; Date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2000" b="1" dirty="0">
              <a:solidFill>
                <a:schemeClr val="dk2"/>
              </a:solidFill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2000" b="1" dirty="0">
              <a:solidFill>
                <a:schemeClr val="dk2"/>
              </a:solidFill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2000" b="1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0"/>
          <p:cNvSpPr txBox="1">
            <a:spLocks noGrp="1"/>
          </p:cNvSpPr>
          <p:nvPr>
            <p:ph type="title"/>
          </p:nvPr>
        </p:nvSpPr>
        <p:spPr>
          <a:xfrm>
            <a:off x="1580838" y="936090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entury Gothic"/>
              <a:buNone/>
            </a:pPr>
            <a:r>
              <a:rPr lang="en-US" b="1">
                <a:solidFill>
                  <a:schemeClr val="accent6"/>
                </a:solidFill>
              </a:rPr>
              <a:t>RNN models with LSTM &amp; embedding (without lemmatization)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489" name="Google Shape;489;p20"/>
          <p:cNvSpPr txBox="1"/>
          <p:nvPr/>
        </p:nvSpPr>
        <p:spPr>
          <a:xfrm>
            <a:off x="926829" y="2323374"/>
            <a:ext cx="2654530" cy="36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 100D embedding</a:t>
            </a:r>
            <a:endParaRPr sz="18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0" name="Google Shape;490;p20"/>
          <p:cNvSpPr txBox="1"/>
          <p:nvPr/>
        </p:nvSpPr>
        <p:spPr>
          <a:xfrm>
            <a:off x="4713860" y="2323374"/>
            <a:ext cx="3419607" cy="36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 Glove 200D embedding</a:t>
            </a:r>
            <a:endParaRPr sz="18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1" name="Google Shape;491;p20"/>
          <p:cNvSpPr txBox="1"/>
          <p:nvPr/>
        </p:nvSpPr>
        <p:spPr>
          <a:xfrm>
            <a:off x="8605381" y="3041149"/>
            <a:ext cx="3256767" cy="3509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✔"/>
            </a:pPr>
            <a:r>
              <a:rPr lang="en-US" sz="1400" b="1" i="0" u="sng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 100D embedding</a:t>
            </a: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Train accuracy = 0.99778277</a:t>
            </a:r>
            <a:endParaRPr sz="1400" b="1" i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Test accuracy = 0.99809003</a:t>
            </a:r>
            <a:endParaRPr sz="1400" b="1" i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Train loss = 0.00705713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Test loss = 	0.00677894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✔"/>
            </a:pPr>
            <a:r>
              <a:rPr lang="en-US" sz="1400" b="1" i="0" u="sng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 Glove 200D embedding</a:t>
            </a: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Train accuracy = 0.99942011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Test accuracy = </a:t>
            </a:r>
            <a:r>
              <a:rPr lang="en-US" sz="1400" b="1" i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0.99945432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Train loss = 0.0023445846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lang="en-US" sz="14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Test loss = 	0.00307675</a:t>
            </a:r>
            <a:endParaRPr sz="1400" b="1" i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2" name="Google Shape;492;p20"/>
          <p:cNvPicPr preferRelativeResize="0"/>
          <p:nvPr/>
        </p:nvPicPr>
        <p:blipFill rotWithShape="1">
          <a:blip r:embed="rId3">
            <a:alphaModFix/>
          </a:blip>
          <a:srcRect l="6129" t="55540" r="66075" b="27408"/>
          <a:stretch/>
        </p:blipFill>
        <p:spPr>
          <a:xfrm>
            <a:off x="407461" y="2818541"/>
            <a:ext cx="3693266" cy="1490099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493" name="Google Shape;493;p20"/>
          <p:cNvPicPr preferRelativeResize="0"/>
          <p:nvPr/>
        </p:nvPicPr>
        <p:blipFill rotWithShape="1">
          <a:blip r:embed="rId4">
            <a:alphaModFix/>
          </a:blip>
          <a:srcRect l="6666" t="35496" r="71021" b="25411"/>
          <a:stretch/>
        </p:blipFill>
        <p:spPr>
          <a:xfrm>
            <a:off x="1144784" y="4432576"/>
            <a:ext cx="2218620" cy="2117931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494" name="Google Shape;494;p20"/>
          <p:cNvPicPr preferRelativeResize="0"/>
          <p:nvPr/>
        </p:nvPicPr>
        <p:blipFill rotWithShape="1">
          <a:blip r:embed="rId5">
            <a:alphaModFix/>
          </a:blip>
          <a:srcRect l="6398" t="53561" r="65054" b="29138"/>
          <a:stretch/>
        </p:blipFill>
        <p:spPr>
          <a:xfrm>
            <a:off x="4577031" y="2823720"/>
            <a:ext cx="3693266" cy="1479742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495" name="Google Shape;495;p20"/>
          <p:cNvPicPr preferRelativeResize="0"/>
          <p:nvPr/>
        </p:nvPicPr>
        <p:blipFill rotWithShape="1">
          <a:blip r:embed="rId6">
            <a:alphaModFix/>
          </a:blip>
          <a:srcRect l="6720" t="33776" r="71452" b="27897"/>
          <a:stretch/>
        </p:blipFill>
        <p:spPr>
          <a:xfrm>
            <a:off x="5296823" y="4432576"/>
            <a:ext cx="2253679" cy="2086692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496" name="Google Shape;496;p20"/>
          <p:cNvPicPr preferRelativeResize="0"/>
          <p:nvPr/>
        </p:nvPicPr>
        <p:blipFill rotWithShape="1">
          <a:blip r:embed="rId7">
            <a:alphaModFix/>
          </a:blip>
          <a:srcRect l="50161" t="32820" r="34194" b="47586"/>
          <a:stretch/>
        </p:blipFill>
        <p:spPr>
          <a:xfrm>
            <a:off x="7476252" y="4105551"/>
            <a:ext cx="1116124" cy="65405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1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entury Gothic"/>
              <a:buNone/>
            </a:pPr>
            <a:r>
              <a:rPr lang="en-US" b="1">
                <a:solidFill>
                  <a:schemeClr val="accent6"/>
                </a:solidFill>
              </a:rPr>
              <a:t>Final conclusions for all the models</a:t>
            </a:r>
            <a:endParaRPr/>
          </a:p>
        </p:txBody>
      </p:sp>
      <p:sp>
        <p:nvSpPr>
          <p:cNvPr id="503" name="Google Shape;503;p21"/>
          <p:cNvSpPr txBox="1">
            <a:spLocks noGrp="1"/>
          </p:cNvSpPr>
          <p:nvPr>
            <p:ph type="body" idx="1"/>
          </p:nvPr>
        </p:nvSpPr>
        <p:spPr>
          <a:xfrm>
            <a:off x="523875" y="2238376"/>
            <a:ext cx="10506075" cy="454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 b="1" u="sng">
                <a:solidFill>
                  <a:schemeClr val="dk2"/>
                </a:solidFill>
              </a:rPr>
              <a:t>Models rating: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</a:pPr>
            <a:r>
              <a:rPr lang="en-US" sz="1200" b="1">
                <a:solidFill>
                  <a:srgbClr val="FF0000"/>
                </a:solidFill>
              </a:rPr>
              <a:t>Best model --&gt; model 6 - RNN model with Glove embedding &amp; LSTM without lemmatization.</a:t>
            </a:r>
            <a:endParaRPr sz="1200" b="1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</a:pPr>
            <a:r>
              <a:rPr lang="en-US" sz="1200" b="1">
                <a:solidFill>
                  <a:schemeClr val="dk2"/>
                </a:solidFill>
              </a:rPr>
              <a:t>Second best model --&gt; model 5 - RNN model with LSTM &amp; embedding - without lemmatization.</a:t>
            </a:r>
            <a:endParaRPr sz="1200" b="1">
              <a:solidFill>
                <a:schemeClr val="dk2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</a:pPr>
            <a:r>
              <a:rPr lang="en-US" sz="1200" b="1">
                <a:solidFill>
                  <a:srgbClr val="FF0000"/>
                </a:solidFill>
              </a:rPr>
              <a:t>Third place model --&gt; model 1 - Logistic regression with lemmatization.</a:t>
            </a:r>
            <a:endParaRPr sz="1200" b="1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</a:pPr>
            <a:r>
              <a:rPr lang="en-US" sz="1200" b="1">
                <a:solidFill>
                  <a:schemeClr val="dk2"/>
                </a:solidFill>
              </a:rPr>
              <a:t>Fourth place model --&gt; model 3 - Logistic regression without lemmatization.</a:t>
            </a:r>
            <a:endParaRPr sz="1200" b="1">
              <a:solidFill>
                <a:schemeClr val="dk2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</a:pPr>
            <a:r>
              <a:rPr lang="en-US" sz="1200" b="1">
                <a:solidFill>
                  <a:schemeClr val="dk2"/>
                </a:solidFill>
              </a:rPr>
              <a:t>Fifth place model --&gt; model 2 - Random forest with lemmatization.</a:t>
            </a:r>
            <a:endParaRPr sz="1200" b="1">
              <a:solidFill>
                <a:schemeClr val="dk2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</a:pPr>
            <a:r>
              <a:rPr lang="en-US" sz="1200" b="1">
                <a:solidFill>
                  <a:schemeClr val="dk2"/>
                </a:solidFill>
              </a:rPr>
              <a:t>Last (sixth) place model --&gt; model 4 - Random forest without lemmatization.</a:t>
            </a:r>
            <a:endParaRPr sz="12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120"/>
              <a:buNone/>
            </a:pPr>
            <a:r>
              <a:rPr lang="en-US" sz="1400" b="1" u="sng">
                <a:solidFill>
                  <a:schemeClr val="dk2"/>
                </a:solidFill>
              </a:rPr>
              <a:t>Models conclusions by type: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</a:pPr>
            <a:r>
              <a:rPr lang="en-US" sz="1200" b="1">
                <a:solidFill>
                  <a:schemeClr val="dk2"/>
                </a:solidFill>
              </a:rPr>
              <a:t>Deep learning models make the best predictions; Logistic regression models are second best &amp; Random forest models are in last place.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120"/>
              <a:buNone/>
            </a:pPr>
            <a:r>
              <a:rPr lang="en-US" sz="1400" b="1" u="sng">
                <a:solidFill>
                  <a:schemeClr val="dk2"/>
                </a:solidFill>
              </a:rPr>
              <a:t>BOW Models with / without lemmatization conclusions: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</a:pPr>
            <a:r>
              <a:rPr lang="en-US" sz="1200" b="1">
                <a:solidFill>
                  <a:schemeClr val="dk2"/>
                </a:solidFill>
              </a:rPr>
              <a:t>Both Logistic regression models &amp; Random forest models are better with lemmatization.</a:t>
            </a:r>
            <a:endParaRPr sz="12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120"/>
              <a:buNone/>
            </a:pPr>
            <a:r>
              <a:rPr lang="en-US" sz="1400" b="1" u="sng">
                <a:solidFill>
                  <a:schemeClr val="dk2"/>
                </a:solidFill>
              </a:rPr>
              <a:t>BOW Models VS. Deep Learning Modes conclusions: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</a:pPr>
            <a:r>
              <a:rPr lang="en-US" sz="1200" b="1">
                <a:solidFill>
                  <a:schemeClr val="dk2"/>
                </a:solidFill>
              </a:rPr>
              <a:t>BOW models had better results when using less frequent words from train data vocabulary while Deep learning models had better results when using most frequent words from train data vocabulary.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2000" b="1">
              <a:solidFill>
                <a:schemeClr val="dk2"/>
              </a:solidFill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2000" b="1">
              <a:solidFill>
                <a:schemeClr val="dk2"/>
              </a:solidFill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20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2"/>
          <p:cNvSpPr txBox="1">
            <a:spLocks noGrp="1"/>
          </p:cNvSpPr>
          <p:nvPr>
            <p:ph type="title"/>
          </p:nvPr>
        </p:nvSpPr>
        <p:spPr>
          <a:xfrm>
            <a:off x="1473930" y="952403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entury Gothic"/>
              <a:buNone/>
            </a:pPr>
            <a:r>
              <a:rPr lang="en-US" b="1">
                <a:solidFill>
                  <a:schemeClr val="accent6"/>
                </a:solidFill>
              </a:rPr>
              <a:t>Challenges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510" name="Google Shape;510;p22"/>
          <p:cNvSpPr txBox="1">
            <a:spLocks noGrp="1"/>
          </p:cNvSpPr>
          <p:nvPr>
            <p:ph type="body" idx="1"/>
          </p:nvPr>
        </p:nvSpPr>
        <p:spPr>
          <a:xfrm>
            <a:off x="523875" y="2382982"/>
            <a:ext cx="11296650" cy="432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sz="2000">
                <a:solidFill>
                  <a:schemeClr val="dk2"/>
                </a:solidFill>
              </a:rPr>
              <a:t>NLP – many different techniques, approaches and libraries, different EDA than other data sets.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2000">
              <a:solidFill>
                <a:schemeClr val="dk2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sz="2000">
                <a:solidFill>
                  <a:schemeClr val="dk2"/>
                </a:solidFill>
              </a:rPr>
              <a:t>spaCy VS. NLTK – different ways of implementations for the same tasks &amp; different running time. spaCy provides extra information, but needs much more running time &amp; resources.</a:t>
            </a:r>
            <a:endParaRPr sz="2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2000" b="1" u="sng">
              <a:solidFill>
                <a:schemeClr val="dk2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sz="2000">
                <a:solidFill>
                  <a:schemeClr val="dk2"/>
                </a:solidFill>
              </a:rPr>
              <a:t>Limited resources (RAM, GPU) – crash / long running time/ pickle.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3"/>
          <p:cNvSpPr txBox="1">
            <a:spLocks noGrp="1"/>
          </p:cNvSpPr>
          <p:nvPr>
            <p:ph type="ctrTitle"/>
          </p:nvPr>
        </p:nvSpPr>
        <p:spPr>
          <a:xfrm>
            <a:off x="647698" y="4249372"/>
            <a:ext cx="10906125" cy="194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Century Gothic"/>
              <a:buNone/>
            </a:pPr>
            <a:r>
              <a:rPr lang="en-US" sz="6000" b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 for listening</a:t>
            </a:r>
            <a:endParaRPr/>
          </a:p>
        </p:txBody>
      </p:sp>
      <p:sp>
        <p:nvSpPr>
          <p:cNvPr id="516" name="Google Shape;516;p23" descr="Quiz: Real or fake news? - CBBC - BBC"/>
          <p:cNvSpPr/>
          <p:nvPr/>
        </p:nvSpPr>
        <p:spPr>
          <a:xfrm>
            <a:off x="155575" y="-144463"/>
            <a:ext cx="1339850" cy="1339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7" name="Google Shape;517;p23" descr="Quiz: Real or fake news? - CBBC - BBC"/>
          <p:cNvSpPr/>
          <p:nvPr/>
        </p:nvSpPr>
        <p:spPr>
          <a:xfrm>
            <a:off x="155575" y="-144463"/>
            <a:ext cx="2887654" cy="2887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8" name="Google Shape;518;p23"/>
          <p:cNvPicPr preferRelativeResize="0"/>
          <p:nvPr/>
        </p:nvPicPr>
        <p:blipFill rotWithShape="1">
          <a:blip r:embed="rId3">
            <a:alphaModFix/>
          </a:blip>
          <a:srcRect l="77787" t="21046" r="5981" b="52029"/>
          <a:stretch/>
        </p:blipFill>
        <p:spPr>
          <a:xfrm>
            <a:off x="2227653" y="909314"/>
            <a:ext cx="8105072" cy="4033237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23"/>
          <p:cNvSpPr txBox="1"/>
          <p:nvPr/>
        </p:nvSpPr>
        <p:spPr>
          <a:xfrm>
            <a:off x="2350468" y="3796977"/>
            <a:ext cx="416421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Alon Tam</a:t>
            </a:r>
            <a:endParaRPr sz="80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"/>
          <p:cNvSpPr txBox="1">
            <a:spLocks noGrp="1"/>
          </p:cNvSpPr>
          <p:nvPr>
            <p:ph type="title"/>
          </p:nvPr>
        </p:nvSpPr>
        <p:spPr>
          <a:xfrm>
            <a:off x="1402948" y="595993"/>
            <a:ext cx="8761413" cy="1131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entury Gothic"/>
              <a:buNone/>
            </a:pPr>
            <a:r>
              <a:rPr lang="en-US" b="1">
                <a:solidFill>
                  <a:schemeClr val="accent6"/>
                </a:solidFill>
              </a:rPr>
              <a:t>Initial EDA (exploratory data analysis) and visualizations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280" name="Google Shape;280;p3"/>
          <p:cNvSpPr txBox="1">
            <a:spLocks noGrp="1"/>
          </p:cNvSpPr>
          <p:nvPr>
            <p:ph type="body" idx="1"/>
          </p:nvPr>
        </p:nvSpPr>
        <p:spPr>
          <a:xfrm>
            <a:off x="97208" y="2039638"/>
            <a:ext cx="12017362" cy="473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 b="1">
                <a:solidFill>
                  <a:schemeClr val="dk2"/>
                </a:solidFill>
              </a:rPr>
              <a:t>Features analysis: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Font typeface="Noto Sans Symbols"/>
              <a:buChar char="✔"/>
            </a:pPr>
            <a:r>
              <a:rPr lang="en-US">
                <a:solidFill>
                  <a:schemeClr val="dk2"/>
                </a:solidFill>
              </a:rPr>
              <a:t>Category feature – target variable -- &gt; The data is balanced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Font typeface="Noto Sans Symbols"/>
              <a:buChar char="✔"/>
            </a:pPr>
            <a:r>
              <a:rPr lang="en-US">
                <a:solidFill>
                  <a:schemeClr val="dk2"/>
                </a:solidFill>
              </a:rPr>
              <a:t>Date column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Font typeface="Noto Sans Symbols"/>
              <a:buChar char="✔"/>
            </a:pPr>
            <a:r>
              <a:rPr lang="en-US">
                <a:solidFill>
                  <a:schemeClr val="dk2"/>
                </a:solidFill>
              </a:rPr>
              <a:t>Subject column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Font typeface="Noto Sans Symbols"/>
              <a:buChar char="✔"/>
            </a:pPr>
            <a:r>
              <a:rPr lang="en-US">
                <a:solidFill>
                  <a:schemeClr val="dk2"/>
                </a:solidFill>
              </a:rPr>
              <a:t>Text &amp; title columns</a:t>
            </a:r>
            <a:endParaRPr/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 b="1">
                <a:solidFill>
                  <a:schemeClr val="dk2"/>
                </a:solidFill>
              </a:rPr>
              <a:t>Use only samples from mutual time frame for real &amp; fake news (2016 – 2017)</a:t>
            </a:r>
            <a:endParaRPr>
              <a:solidFill>
                <a:schemeClr val="dk2"/>
              </a:solidFill>
            </a:endParaRPr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 b="1">
                <a:solidFill>
                  <a:schemeClr val="dk2"/>
                </a:solidFill>
              </a:rPr>
              <a:t>Remove: 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Font typeface="Noto Sans Symbols"/>
              <a:buChar char="✔"/>
            </a:pPr>
            <a:r>
              <a:rPr lang="en-US">
                <a:solidFill>
                  <a:schemeClr val="dk2"/>
                </a:solidFill>
              </a:rPr>
              <a:t>Rows with wrong data in date column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Font typeface="Noto Sans Symbols"/>
              <a:buChar char="✔"/>
            </a:pPr>
            <a:r>
              <a:rPr lang="en-US">
                <a:solidFill>
                  <a:schemeClr val="dk2"/>
                </a:solidFill>
              </a:rPr>
              <a:t>Rows with only white- space characters in “text” or “title” columns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Font typeface="Noto Sans Symbols"/>
              <a:buChar char="✔"/>
            </a:pPr>
            <a:r>
              <a:rPr lang="en-US">
                <a:solidFill>
                  <a:schemeClr val="dk2"/>
                </a:solidFill>
              </a:rPr>
              <a:t>Duplicated samples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Font typeface="Noto Sans Symbols"/>
              <a:buChar char="✔"/>
            </a:pPr>
            <a:r>
              <a:rPr lang="en-US">
                <a:solidFill>
                  <a:schemeClr val="dk2"/>
                </a:solidFill>
              </a:rPr>
              <a:t>“Subject” &amp; “date” columns</a:t>
            </a:r>
            <a:endParaRPr/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 b="1">
                <a:solidFill>
                  <a:schemeClr val="dk2"/>
                </a:solidFill>
              </a:rPr>
              <a:t>Merge “title” &amp; “text” columns</a:t>
            </a:r>
            <a:endParaRPr/>
          </a:p>
          <a:p>
            <a:pPr marL="457200" lvl="1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1800">
              <a:solidFill>
                <a:schemeClr val="dk2"/>
              </a:solidFill>
            </a:endParaRPr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281" name="Google Shape;281;p3"/>
          <p:cNvPicPr preferRelativeResize="0"/>
          <p:nvPr/>
        </p:nvPicPr>
        <p:blipFill rotWithShape="1">
          <a:blip r:embed="rId3">
            <a:alphaModFix/>
          </a:blip>
          <a:srcRect l="57932" t="61787" r="34561" b="20434"/>
          <a:stretch/>
        </p:blipFill>
        <p:spPr>
          <a:xfrm>
            <a:off x="7397561" y="2426616"/>
            <a:ext cx="1041463" cy="79920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82" name="Google Shape;282;p3">
            <a:hlinkClick r:id="rId4" action="ppaction://hlinksldjump"/>
          </p:cNvPr>
          <p:cNvSpPr/>
          <p:nvPr/>
        </p:nvSpPr>
        <p:spPr>
          <a:xfrm>
            <a:off x="4125304" y="2982937"/>
            <a:ext cx="638175" cy="485775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entury Gothic"/>
              <a:buNone/>
            </a:pPr>
            <a:r>
              <a:rPr lang="en-US" b="1">
                <a:solidFill>
                  <a:schemeClr val="accent6"/>
                </a:solidFill>
              </a:rPr>
              <a:t>Subject column</a:t>
            </a:r>
            <a:endParaRPr b="1">
              <a:solidFill>
                <a:schemeClr val="accent6"/>
              </a:solidFill>
            </a:endParaRPr>
          </a:p>
        </p:txBody>
      </p:sp>
      <p:pic>
        <p:nvPicPr>
          <p:cNvPr id="289" name="Google Shape;289;p4"/>
          <p:cNvPicPr preferRelativeResize="0"/>
          <p:nvPr/>
        </p:nvPicPr>
        <p:blipFill rotWithShape="1">
          <a:blip r:embed="rId3">
            <a:alphaModFix/>
          </a:blip>
          <a:srcRect l="58918" t="44396" r="23718" b="17053"/>
          <a:stretch/>
        </p:blipFill>
        <p:spPr>
          <a:xfrm>
            <a:off x="4056950" y="2305134"/>
            <a:ext cx="7753611" cy="4365523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90" name="Google Shape;290;p4"/>
          <p:cNvSpPr txBox="1"/>
          <p:nvPr/>
        </p:nvSpPr>
        <p:spPr>
          <a:xfrm>
            <a:off x="167147" y="2237452"/>
            <a:ext cx="3755923" cy="2159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4,744 </a:t>
            </a:r>
            <a:r>
              <a:rPr lang="en-US" sz="1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duplicated </a:t>
            </a:r>
            <a:r>
              <a:rPr lang="en-US"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samples (all data was the same, but subject was different).</a:t>
            </a:r>
            <a:endParaRPr/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topics in "subject" column are </a:t>
            </a:r>
            <a:r>
              <a:rPr lang="en-US" sz="1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different</a:t>
            </a:r>
            <a:r>
              <a:rPr lang="en-US"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for each category.</a:t>
            </a:r>
            <a:endParaRPr sz="18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1" name="Google Shape;291;p4"/>
          <p:cNvSpPr txBox="1"/>
          <p:nvPr/>
        </p:nvSpPr>
        <p:spPr>
          <a:xfrm>
            <a:off x="1052052" y="4953838"/>
            <a:ext cx="23695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“subject” column should be deleted</a:t>
            </a:r>
            <a:endParaRPr sz="18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2" name="Google Shape;292;p4"/>
          <p:cNvSpPr/>
          <p:nvPr/>
        </p:nvSpPr>
        <p:spPr>
          <a:xfrm rot="5400000">
            <a:off x="2049307" y="4433112"/>
            <a:ext cx="375063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3" name="Google Shape;293;p4">
            <a:hlinkClick r:id="rId4" action="ppaction://hlinksldjump"/>
          </p:cNvPr>
          <p:cNvSpPr/>
          <p:nvPr/>
        </p:nvSpPr>
        <p:spPr>
          <a:xfrm>
            <a:off x="1917750" y="6010338"/>
            <a:ext cx="638175" cy="485775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"/>
          <p:cNvSpPr txBox="1">
            <a:spLocks noGrp="1"/>
          </p:cNvSpPr>
          <p:nvPr>
            <p:ph type="title"/>
          </p:nvPr>
        </p:nvSpPr>
        <p:spPr>
          <a:xfrm>
            <a:off x="1621678" y="1002243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entury Gothic"/>
              <a:buNone/>
            </a:pPr>
            <a:r>
              <a:rPr lang="en-US" b="1">
                <a:solidFill>
                  <a:schemeClr val="accent6"/>
                </a:solidFill>
              </a:rPr>
              <a:t>Analysis of dates with most real news </a:t>
            </a:r>
            <a:endParaRPr/>
          </a:p>
        </p:txBody>
      </p:sp>
      <p:sp>
        <p:nvSpPr>
          <p:cNvPr id="300" name="Google Shape;300;p5"/>
          <p:cNvSpPr txBox="1"/>
          <p:nvPr/>
        </p:nvSpPr>
        <p:spPr>
          <a:xfrm>
            <a:off x="1154216" y="2460935"/>
            <a:ext cx="1655454" cy="3698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 9</a:t>
            </a:r>
            <a:r>
              <a:rPr lang="en-US" sz="1800" b="1" baseline="300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</a:t>
            </a:r>
            <a:r>
              <a:rPr lang="en-US" sz="1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2016</a:t>
            </a:r>
            <a:endParaRPr sz="18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1" name="Google Shape;301;p5"/>
          <p:cNvPicPr preferRelativeResize="0"/>
          <p:nvPr/>
        </p:nvPicPr>
        <p:blipFill rotWithShape="1">
          <a:blip r:embed="rId3">
            <a:alphaModFix/>
          </a:blip>
          <a:srcRect l="57757" t="44396" r="35604" b="31738"/>
          <a:stretch/>
        </p:blipFill>
        <p:spPr>
          <a:xfrm>
            <a:off x="4373333" y="4041276"/>
            <a:ext cx="1431828" cy="1686676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302" name="Google Shape;302;p5"/>
          <p:cNvSpPr txBox="1"/>
          <p:nvPr/>
        </p:nvSpPr>
        <p:spPr>
          <a:xfrm>
            <a:off x="10587940" y="3412793"/>
            <a:ext cx="1515650" cy="28007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https://www.whitehouse.gov/briefings-statements/president-donald-j-trumps-proclamation-jerusalem-capital-state-israel/</a:t>
            </a:r>
            <a:endParaRPr sz="16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3" name="Google Shape;303;p5"/>
          <p:cNvSpPr txBox="1"/>
          <p:nvPr/>
        </p:nvSpPr>
        <p:spPr>
          <a:xfrm>
            <a:off x="7305645" y="2455875"/>
            <a:ext cx="1781810" cy="36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 6</a:t>
            </a:r>
            <a:r>
              <a:rPr lang="en-US" sz="1800" b="1" baseline="300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</a:t>
            </a:r>
            <a:r>
              <a:rPr lang="en-US" sz="1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2017</a:t>
            </a:r>
            <a:endParaRPr sz="18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4" name="Google Shape;304;p5"/>
          <p:cNvSpPr/>
          <p:nvPr/>
        </p:nvSpPr>
        <p:spPr>
          <a:xfrm>
            <a:off x="3916324" y="4570861"/>
            <a:ext cx="375063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5" name="Google Shape;305;p5"/>
          <p:cNvSpPr/>
          <p:nvPr/>
        </p:nvSpPr>
        <p:spPr>
          <a:xfrm>
            <a:off x="10088770" y="4642298"/>
            <a:ext cx="375063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6" name="Google Shape;306;p5"/>
          <p:cNvPicPr preferRelativeResize="0"/>
          <p:nvPr/>
        </p:nvPicPr>
        <p:blipFill rotWithShape="1">
          <a:blip r:embed="rId5">
            <a:alphaModFix/>
          </a:blip>
          <a:srcRect l="26773" t="26388" r="25108" b="15760"/>
          <a:stretch/>
        </p:blipFill>
        <p:spPr>
          <a:xfrm>
            <a:off x="129509" y="3009900"/>
            <a:ext cx="3704869" cy="3749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"/>
          <p:cNvPicPr preferRelativeResize="0"/>
          <p:nvPr/>
        </p:nvPicPr>
        <p:blipFill rotWithShape="1">
          <a:blip r:embed="rId6">
            <a:alphaModFix/>
          </a:blip>
          <a:srcRect l="26613" t="31389" r="24945" b="10979"/>
          <a:stretch/>
        </p:blipFill>
        <p:spPr>
          <a:xfrm>
            <a:off x="6344116" y="3009900"/>
            <a:ext cx="3704869" cy="374942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">
            <a:hlinkClick r:id="rId7" action="ppaction://hlinksldjump"/>
          </p:cNvPr>
          <p:cNvSpPr/>
          <p:nvPr/>
        </p:nvSpPr>
        <p:spPr>
          <a:xfrm rot="10800000">
            <a:off x="4770159" y="6213560"/>
            <a:ext cx="638175" cy="485775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"/>
          <p:cNvSpPr txBox="1">
            <a:spLocks noGrp="1"/>
          </p:cNvSpPr>
          <p:nvPr>
            <p:ph type="title"/>
          </p:nvPr>
        </p:nvSpPr>
        <p:spPr>
          <a:xfrm>
            <a:off x="1402947" y="496515"/>
            <a:ext cx="8761413" cy="144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entury Gothic"/>
              <a:buNone/>
            </a:pPr>
            <a:r>
              <a:rPr lang="en-US" b="1">
                <a:solidFill>
                  <a:schemeClr val="accent6"/>
                </a:solidFill>
              </a:rPr>
              <a:t>Preprocessing - data cleaning with spaCy, feature engineering, additional EDA &amp; visualizations</a:t>
            </a:r>
            <a:endParaRPr/>
          </a:p>
        </p:txBody>
      </p:sp>
      <p:sp>
        <p:nvSpPr>
          <p:cNvPr id="315" name="Google Shape;315;p6"/>
          <p:cNvSpPr txBox="1">
            <a:spLocks noGrp="1"/>
          </p:cNvSpPr>
          <p:nvPr>
            <p:ph type="body" idx="1"/>
          </p:nvPr>
        </p:nvSpPr>
        <p:spPr>
          <a:xfrm>
            <a:off x="174638" y="2213445"/>
            <a:ext cx="12017362" cy="467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 b="1">
                <a:solidFill>
                  <a:schemeClr val="dk2"/>
                </a:solidFill>
              </a:rPr>
              <a:t>Features engineering: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Font typeface="Noto Sans Symbols"/>
              <a:buChar char="✔"/>
            </a:pPr>
            <a:r>
              <a:rPr lang="en-US">
                <a:solidFill>
                  <a:schemeClr val="dk2"/>
                </a:solidFill>
              </a:rPr>
              <a:t>Add special marks - "quoteorterm“, "quotelink“, "username“ &amp; "emoticons“</a:t>
            </a:r>
            <a:endParaRPr/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 b="1">
                <a:solidFill>
                  <a:schemeClr val="dk2"/>
                </a:solidFill>
              </a:rPr>
              <a:t>Data cleaning with spaCy:</a:t>
            </a:r>
            <a:endParaRPr/>
          </a:p>
          <a:p>
            <a:pPr marL="6858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Font typeface="Noto Sans Symbols"/>
              <a:buChar char="✔"/>
            </a:pPr>
            <a:r>
              <a:rPr lang="en-US" sz="1600">
                <a:solidFill>
                  <a:schemeClr val="dk2"/>
                </a:solidFill>
              </a:rPr>
              <a:t>token.is_stop is False</a:t>
            </a:r>
            <a:endParaRPr/>
          </a:p>
          <a:p>
            <a:pPr marL="6858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Font typeface="Noto Sans Symbols"/>
              <a:buChar char="✔"/>
            </a:pPr>
            <a:r>
              <a:rPr lang="en-US" sz="1600">
                <a:solidFill>
                  <a:schemeClr val="dk2"/>
                </a:solidFill>
              </a:rPr>
              <a:t>token.is_punct is False</a:t>
            </a:r>
            <a:endParaRPr sz="1600">
              <a:solidFill>
                <a:schemeClr val="dk2"/>
              </a:solidFill>
            </a:endParaRPr>
          </a:p>
          <a:p>
            <a:pPr marL="6858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Font typeface="Noto Sans Symbols"/>
              <a:buChar char="✔"/>
            </a:pPr>
            <a:r>
              <a:rPr lang="en-US" sz="1600">
                <a:solidFill>
                  <a:schemeClr val="dk2"/>
                </a:solidFill>
              </a:rPr>
              <a:t>token.is_space is False</a:t>
            </a:r>
            <a:endParaRPr/>
          </a:p>
          <a:p>
            <a:pPr marL="6858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Font typeface="Noto Sans Symbols"/>
              <a:buChar char="✔"/>
            </a:pPr>
            <a:r>
              <a:rPr lang="en-US" sz="1600">
                <a:solidFill>
                  <a:schemeClr val="dk2"/>
                </a:solidFill>
              </a:rPr>
              <a:t>token.is_bracket is False</a:t>
            </a:r>
            <a:endParaRPr/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 b="1">
                <a:solidFill>
                  <a:schemeClr val="dk2"/>
                </a:solidFill>
              </a:rPr>
              <a:t>Text analysis: 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Font typeface="Noto Sans Symbols"/>
              <a:buChar char="✔"/>
            </a:pPr>
            <a:r>
              <a:rPr lang="en-US">
                <a:solidFill>
                  <a:schemeClr val="dk2"/>
                </a:solidFill>
              </a:rPr>
              <a:t>Word clouds &amp; N - grams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Font typeface="Noto Sans Symbols"/>
              <a:buChar char="✔"/>
            </a:pPr>
            <a:r>
              <a:rPr lang="en-US">
                <a:solidFill>
                  <a:schemeClr val="dk2"/>
                </a:solidFill>
              </a:rPr>
              <a:t>Number of words in text -- &gt; </a:t>
            </a:r>
            <a:r>
              <a:rPr lang="en-US" b="1">
                <a:solidFill>
                  <a:schemeClr val="dk2"/>
                </a:solidFill>
              </a:rPr>
              <a:t>outlier</a:t>
            </a:r>
            <a:r>
              <a:rPr lang="en-US">
                <a:solidFill>
                  <a:schemeClr val="dk2"/>
                </a:solidFill>
              </a:rPr>
              <a:t> detection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Font typeface="Noto Sans Symbols"/>
              <a:buChar char="✔"/>
            </a:pPr>
            <a:r>
              <a:rPr lang="en-US">
                <a:solidFill>
                  <a:schemeClr val="dk2"/>
                </a:solidFill>
              </a:rPr>
              <a:t>Number of characters in text &amp; Average word length in text</a:t>
            </a:r>
            <a:endParaRPr/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SzPts val="1440"/>
              <a:buFont typeface="Century Gothic"/>
              <a:buAutoNum type="arabicPeriod"/>
            </a:pPr>
            <a:r>
              <a:rPr lang="en-US" b="1">
                <a:solidFill>
                  <a:schemeClr val="dk2"/>
                </a:solidFill>
              </a:rPr>
              <a:t>Additional analysis with spaCy – Named Entities</a:t>
            </a:r>
            <a:endParaRPr sz="1800">
              <a:solidFill>
                <a:schemeClr val="dk2"/>
              </a:solidFill>
            </a:endParaRPr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316" name="Google Shape;316;p6">
            <a:hlinkClick r:id="rId3" action="ppaction://hlinksldjump"/>
          </p:cNvPr>
          <p:cNvSpPr/>
          <p:nvPr/>
        </p:nvSpPr>
        <p:spPr>
          <a:xfrm>
            <a:off x="2753798" y="4816561"/>
            <a:ext cx="638175" cy="485775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7" name="Google Shape;317;p6">
            <a:hlinkClick r:id="rId4" action="ppaction://hlinksldjump"/>
          </p:cNvPr>
          <p:cNvSpPr/>
          <p:nvPr/>
        </p:nvSpPr>
        <p:spPr>
          <a:xfrm>
            <a:off x="8679229" y="2431815"/>
            <a:ext cx="638175" cy="485775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8" name="Google Shape;318;p6"/>
          <p:cNvSpPr txBox="1"/>
          <p:nvPr/>
        </p:nvSpPr>
        <p:spPr>
          <a:xfrm>
            <a:off x="3391973" y="3324225"/>
            <a:ext cx="3050835" cy="146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token.is_quote is False</a:t>
            </a:r>
            <a:endParaRPr/>
          </a:p>
          <a:p>
            <a:pPr marL="6858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token.is_alpha is True</a:t>
            </a:r>
            <a:endParaRPr/>
          </a:p>
          <a:p>
            <a:pPr marL="6858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token.like_url is False</a:t>
            </a:r>
            <a:endParaRPr/>
          </a:p>
          <a:p>
            <a:pPr marL="6858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len(token) &gt; 1</a:t>
            </a:r>
            <a:endParaRPr/>
          </a:p>
        </p:txBody>
      </p:sp>
      <p:sp>
        <p:nvSpPr>
          <p:cNvPr id="319" name="Google Shape;319;p6"/>
          <p:cNvSpPr txBox="1"/>
          <p:nvPr/>
        </p:nvSpPr>
        <p:spPr>
          <a:xfrm>
            <a:off x="7548330" y="3324224"/>
            <a:ext cx="3538148" cy="146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DF </a:t>
            </a:r>
            <a:r>
              <a:rPr lang="en-US"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</a:t>
            </a:r>
            <a:r>
              <a:rPr lang="en-US"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lemmatization:</a:t>
            </a:r>
            <a:endParaRPr/>
          </a:p>
          <a:p>
            <a:pPr marL="6858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token.lemma_.lower()</a:t>
            </a:r>
            <a:endParaRPr/>
          </a:p>
          <a:p>
            <a:pPr marL="457200" marR="0" lvl="2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DF </a:t>
            </a:r>
            <a:r>
              <a:rPr lang="en-US"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without</a:t>
            </a:r>
            <a:r>
              <a:rPr lang="en-US"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lemmatization:</a:t>
            </a:r>
            <a:endParaRPr/>
          </a:p>
          <a:p>
            <a:pPr marL="6858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token.lower_</a:t>
            </a:r>
            <a:endParaRPr/>
          </a:p>
        </p:txBody>
      </p:sp>
      <p:sp>
        <p:nvSpPr>
          <p:cNvPr id="320" name="Google Shape;320;p6"/>
          <p:cNvSpPr/>
          <p:nvPr/>
        </p:nvSpPr>
        <p:spPr>
          <a:xfrm>
            <a:off x="6760042" y="3812878"/>
            <a:ext cx="471054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1" name="Google Shape;321;p6">
            <a:hlinkClick r:id="rId5" action="ppaction://hlinksldjump"/>
          </p:cNvPr>
          <p:cNvSpPr/>
          <p:nvPr/>
        </p:nvSpPr>
        <p:spPr>
          <a:xfrm>
            <a:off x="6995569" y="6286481"/>
            <a:ext cx="638175" cy="485775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2" name="Google Shape;322;p6"/>
          <p:cNvSpPr txBox="1"/>
          <p:nvPr/>
        </p:nvSpPr>
        <p:spPr>
          <a:xfrm>
            <a:off x="7733886" y="5307974"/>
            <a:ext cx="2430474" cy="861774"/>
          </a:xfrm>
          <a:prstGeom prst="rect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Samples: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Before cleaning ~ 45K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After cleaning ~ 36.5K</a:t>
            </a:r>
            <a:endParaRPr sz="16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3" name="Google Shape;323;p6"/>
          <p:cNvPicPr preferRelativeResize="0"/>
          <p:nvPr/>
        </p:nvPicPr>
        <p:blipFill rotWithShape="1">
          <a:blip r:embed="rId6">
            <a:alphaModFix/>
          </a:blip>
          <a:srcRect l="72802" t="30579" r="19468" b="51513"/>
          <a:stretch/>
        </p:blipFill>
        <p:spPr>
          <a:xfrm>
            <a:off x="10122621" y="5080195"/>
            <a:ext cx="1853036" cy="1317331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entury Gothic"/>
              <a:buNone/>
            </a:pPr>
            <a:r>
              <a:rPr lang="en-US" b="1">
                <a:solidFill>
                  <a:schemeClr val="accent6"/>
                </a:solidFill>
              </a:rPr>
              <a:t>Special marks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330" name="Google Shape;330;p7">
            <a:hlinkClick r:id="rId3" action="ppaction://hlinksldjump"/>
          </p:cNvPr>
          <p:cNvSpPr/>
          <p:nvPr/>
        </p:nvSpPr>
        <p:spPr>
          <a:xfrm rot="10800000">
            <a:off x="5822526" y="6033247"/>
            <a:ext cx="638175" cy="485775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1" name="Google Shape;331;p7"/>
          <p:cNvPicPr preferRelativeResize="0"/>
          <p:nvPr/>
        </p:nvPicPr>
        <p:blipFill rotWithShape="1">
          <a:blip r:embed="rId4">
            <a:alphaModFix/>
          </a:blip>
          <a:srcRect l="23979" t="41389" r="30734" b="40705"/>
          <a:stretch/>
        </p:blipFill>
        <p:spPr>
          <a:xfrm>
            <a:off x="1066478" y="2943224"/>
            <a:ext cx="10150270" cy="225742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"/>
          <p:cNvSpPr txBox="1">
            <a:spLocks noGrp="1"/>
          </p:cNvSpPr>
          <p:nvPr>
            <p:ph type="title"/>
          </p:nvPr>
        </p:nvSpPr>
        <p:spPr>
          <a:xfrm>
            <a:off x="1441819" y="906993"/>
            <a:ext cx="8761413" cy="104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entury Gothic"/>
              <a:buNone/>
            </a:pPr>
            <a:r>
              <a:rPr lang="en-US" b="1">
                <a:solidFill>
                  <a:schemeClr val="accent6"/>
                </a:solidFill>
              </a:rPr>
              <a:t>Word clouds after data cleaning and preprocessing</a:t>
            </a:r>
            <a:endParaRPr/>
          </a:p>
        </p:txBody>
      </p:sp>
      <p:sp>
        <p:nvSpPr>
          <p:cNvPr id="338" name="Google Shape;338;p8"/>
          <p:cNvSpPr txBox="1"/>
          <p:nvPr/>
        </p:nvSpPr>
        <p:spPr>
          <a:xfrm>
            <a:off x="2320102" y="2267300"/>
            <a:ext cx="1321005" cy="36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news</a:t>
            </a:r>
            <a:endParaRPr sz="18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" name="Google Shape;339;p8"/>
          <p:cNvSpPr txBox="1"/>
          <p:nvPr/>
        </p:nvSpPr>
        <p:spPr>
          <a:xfrm>
            <a:off x="8439118" y="2267300"/>
            <a:ext cx="1417986" cy="36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Fake news</a:t>
            </a:r>
            <a:endParaRPr sz="1800" b="1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0" name="Google Shape;340;p8">
            <a:hlinkClick r:id="rId3" action="ppaction://hlinksldjump"/>
          </p:cNvPr>
          <p:cNvSpPr/>
          <p:nvPr/>
        </p:nvSpPr>
        <p:spPr>
          <a:xfrm>
            <a:off x="5822525" y="6157072"/>
            <a:ext cx="638175" cy="485775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1" name="Google Shape;341;p8"/>
          <p:cNvPicPr preferRelativeResize="0"/>
          <p:nvPr/>
        </p:nvPicPr>
        <p:blipFill rotWithShape="1">
          <a:blip r:embed="rId4">
            <a:alphaModFix/>
          </a:blip>
          <a:srcRect l="6774" t="25651" r="45590" b="17862"/>
          <a:stretch/>
        </p:blipFill>
        <p:spPr>
          <a:xfrm>
            <a:off x="415429" y="2757003"/>
            <a:ext cx="5321854" cy="3520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8"/>
          <p:cNvPicPr preferRelativeResize="0"/>
          <p:nvPr/>
        </p:nvPicPr>
        <p:blipFill rotWithShape="1">
          <a:blip r:embed="rId5">
            <a:alphaModFix/>
          </a:blip>
          <a:srcRect l="6935" t="29856" r="45323" b="13177"/>
          <a:stretch/>
        </p:blipFill>
        <p:spPr>
          <a:xfrm>
            <a:off x="6545942" y="2757003"/>
            <a:ext cx="5321855" cy="3520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9"/>
          <p:cNvSpPr txBox="1">
            <a:spLocks noGrp="1"/>
          </p:cNvSpPr>
          <p:nvPr>
            <p:ph type="title"/>
          </p:nvPr>
        </p:nvSpPr>
        <p:spPr>
          <a:xfrm>
            <a:off x="1250203" y="533402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entury Gothic"/>
              <a:buNone/>
            </a:pPr>
            <a:r>
              <a:rPr lang="en-US" b="1">
                <a:solidFill>
                  <a:schemeClr val="accent6"/>
                </a:solidFill>
              </a:rPr>
              <a:t>Unigrams and bigrams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349" name="Google Shape;349;p9">
            <a:hlinkClick r:id="rId3" action="ppaction://hlinksldjump"/>
          </p:cNvPr>
          <p:cNvSpPr/>
          <p:nvPr/>
        </p:nvSpPr>
        <p:spPr>
          <a:xfrm>
            <a:off x="11308926" y="6160705"/>
            <a:ext cx="638175" cy="485775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0" name="Google Shape;350;p9"/>
          <p:cNvPicPr preferRelativeResize="0"/>
          <p:nvPr/>
        </p:nvPicPr>
        <p:blipFill rotWithShape="1">
          <a:blip r:embed="rId4">
            <a:alphaModFix/>
          </a:blip>
          <a:srcRect l="6613" t="27222" r="49838" b="33345"/>
          <a:stretch/>
        </p:blipFill>
        <p:spPr>
          <a:xfrm>
            <a:off x="373918" y="1328207"/>
            <a:ext cx="4157231" cy="262466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351" name="Google Shape;351;p9"/>
          <p:cNvPicPr preferRelativeResize="0"/>
          <p:nvPr/>
        </p:nvPicPr>
        <p:blipFill rotWithShape="1">
          <a:blip r:embed="rId5">
            <a:alphaModFix/>
          </a:blip>
          <a:srcRect l="6934" t="54908" r="49730" b="6582"/>
          <a:stretch/>
        </p:blipFill>
        <p:spPr>
          <a:xfrm>
            <a:off x="4679218" y="1328207"/>
            <a:ext cx="4157231" cy="262466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352" name="Google Shape;352;p9"/>
          <p:cNvPicPr preferRelativeResize="0"/>
          <p:nvPr/>
        </p:nvPicPr>
        <p:blipFill rotWithShape="1">
          <a:blip r:embed="rId6">
            <a:alphaModFix/>
          </a:blip>
          <a:srcRect l="6881" t="26033" r="47311" b="35448"/>
          <a:stretch/>
        </p:blipFill>
        <p:spPr>
          <a:xfrm>
            <a:off x="373918" y="4128557"/>
            <a:ext cx="4157231" cy="262466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353" name="Google Shape;353;p9"/>
          <p:cNvPicPr preferRelativeResize="0"/>
          <p:nvPr/>
        </p:nvPicPr>
        <p:blipFill rotWithShape="1">
          <a:blip r:embed="rId7">
            <a:alphaModFix/>
          </a:blip>
          <a:srcRect l="6881" t="27963" r="47257" b="32870"/>
          <a:stretch/>
        </p:blipFill>
        <p:spPr>
          <a:xfrm>
            <a:off x="4679219" y="4117541"/>
            <a:ext cx="4157230" cy="26467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354" name="Google Shape;354;p9"/>
          <p:cNvSpPr txBox="1"/>
          <p:nvPr/>
        </p:nvSpPr>
        <p:spPr>
          <a:xfrm>
            <a:off x="8458199" y="2426570"/>
            <a:ext cx="3650827" cy="361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✔"/>
            </a:pPr>
            <a:r>
              <a:rPr lang="en-US"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Several unigrams &amp; bigrams are the </a:t>
            </a:r>
            <a:r>
              <a:rPr lang="en-US" sz="12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same</a:t>
            </a:r>
            <a:r>
              <a:rPr lang="en-US"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for both labels (such as “said”, “president”, “trump”, “united states” &amp; “white house”)</a:t>
            </a:r>
            <a:endParaRPr sz="12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8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✔"/>
            </a:pPr>
            <a:r>
              <a:rPr lang="en-US"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mark “</a:t>
            </a:r>
            <a:r>
              <a:rPr lang="en-US" sz="12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quoteorterm</a:t>
            </a:r>
            <a:r>
              <a:rPr lang="en-US"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 appears more frequently in </a:t>
            </a:r>
            <a:r>
              <a:rPr lang="en-US" sz="12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</a:t>
            </a:r>
            <a:r>
              <a:rPr lang="en-US"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news while the mark “</a:t>
            </a:r>
            <a:r>
              <a:rPr lang="en-US" sz="12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username</a:t>
            </a:r>
            <a:r>
              <a:rPr lang="en-US"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 appears more frequently in </a:t>
            </a:r>
            <a:r>
              <a:rPr lang="en-US" sz="12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fake</a:t>
            </a:r>
            <a:r>
              <a:rPr lang="en-US"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news</a:t>
            </a:r>
            <a:endParaRPr/>
          </a:p>
          <a:p>
            <a:pPr marL="6858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✔"/>
            </a:pPr>
            <a:r>
              <a:rPr lang="en-US"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unigram “</a:t>
            </a:r>
            <a:r>
              <a:rPr lang="en-US" sz="12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Reuters</a:t>
            </a:r>
            <a:r>
              <a:rPr lang="en-US"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 (an international news organization) appears frequently in </a:t>
            </a:r>
            <a:r>
              <a:rPr lang="en-US" sz="12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</a:t>
            </a:r>
            <a:r>
              <a:rPr lang="en-US"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news, while the bigram “</a:t>
            </a:r>
            <a:r>
              <a:rPr lang="en-US" sz="12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Fox news</a:t>
            </a:r>
            <a:r>
              <a:rPr lang="en-US"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 (an American multinational conservative cable news television channel) appears frequently in </a:t>
            </a:r>
            <a:r>
              <a:rPr lang="en-US" sz="12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fake</a:t>
            </a:r>
            <a:r>
              <a:rPr lang="en-US"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news</a:t>
            </a:r>
            <a:endParaRPr/>
          </a:p>
          <a:p>
            <a:pPr marL="6858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✔"/>
            </a:pPr>
            <a:r>
              <a:rPr lang="en-US"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bigram “</a:t>
            </a:r>
            <a:r>
              <a:rPr lang="en-US" sz="12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fake news</a:t>
            </a:r>
            <a:r>
              <a:rPr lang="en-US"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 appears frequently in </a:t>
            </a:r>
            <a:r>
              <a:rPr lang="en-US" sz="12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fake</a:t>
            </a:r>
            <a:r>
              <a:rPr lang="en-US"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news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יונים - חדר ישיבות">
  <a:themeElements>
    <a:clrScheme name="יונים - חדר ישיבות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1785</Words>
  <Application>Microsoft Office PowerPoint</Application>
  <PresentationFormat>Widescreen</PresentationFormat>
  <Paragraphs>238</Paragraphs>
  <Slides>23</Slides>
  <Notes>23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Century Gothic</vt:lpstr>
      <vt:lpstr>Noto Sans Symbols</vt:lpstr>
      <vt:lpstr>Arial</vt:lpstr>
      <vt:lpstr>Calibri</vt:lpstr>
      <vt:lpstr>יונים - חדר ישיבות</vt:lpstr>
      <vt:lpstr>Data science final project - NLP: Fake &amp; Real news classification</vt:lpstr>
      <vt:lpstr>The problem and the data</vt:lpstr>
      <vt:lpstr>Initial EDA (exploratory data analysis) and visualizations</vt:lpstr>
      <vt:lpstr>Subject column</vt:lpstr>
      <vt:lpstr>Analysis of dates with most real news </vt:lpstr>
      <vt:lpstr>Preprocessing - data cleaning with spaCy, feature engineering, additional EDA &amp; visualizations</vt:lpstr>
      <vt:lpstr>Special marks</vt:lpstr>
      <vt:lpstr>Word clouds after data cleaning and preprocessing</vt:lpstr>
      <vt:lpstr>Unigrams and bigrams</vt:lpstr>
      <vt:lpstr>Number of words in text – outliers detection</vt:lpstr>
      <vt:lpstr>Number of characters in text and average word len in text</vt:lpstr>
      <vt:lpstr>Named entities – PERSON (People, including fictional)</vt:lpstr>
      <vt:lpstr>Named entities – ORG (Companies, agencies, institutions, etc.)</vt:lpstr>
      <vt:lpstr>Named entities – EVENT (Named hurricanes, battles, wars, sports events, etc.)</vt:lpstr>
      <vt:lpstr>Models</vt:lpstr>
      <vt:lpstr>Random forest models</vt:lpstr>
      <vt:lpstr>Logistic regression models</vt:lpstr>
      <vt:lpstr>RNN models with LSTM &amp; embedding</vt:lpstr>
      <vt:lpstr>RNN models with LSTM &amp; embedding</vt:lpstr>
      <vt:lpstr>RNN models with LSTM &amp; embedding (without lemmatization)</vt:lpstr>
      <vt:lpstr>Final conclusions for all the models</vt:lpstr>
      <vt:lpstr>Challenges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final project - NLP: Fake &amp; Real news classification</dc:title>
  <dc:creator>W10</dc:creator>
  <cp:lastModifiedBy>Irena Shtelman Kravitz</cp:lastModifiedBy>
  <cp:revision>2</cp:revision>
  <dcterms:created xsi:type="dcterms:W3CDTF">2020-11-18T15:20:49Z</dcterms:created>
  <dcterms:modified xsi:type="dcterms:W3CDTF">2020-11-30T12:46:17Z</dcterms:modified>
</cp:coreProperties>
</file>